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Open Sans" charset="1" panose="020B0606030504020204"/>
      <p:regular r:id="rId15"/>
    </p:embeddedFont>
    <p:embeddedFont>
      <p:font typeface="Horizon" charset="1" panose="02000500000000000000"/>
      <p:regular r:id="rId16"/>
    </p:embeddedFont>
    <p:embeddedFont>
      <p:font typeface="Open Sans Bold" charset="1" panose="020B0806030504020204"/>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svg" Type="http://schemas.openxmlformats.org/officeDocument/2006/relationships/image"/><Relationship Id="rId18" Target="../media/image20.jpeg" Type="http://schemas.openxmlformats.org/officeDocument/2006/relationships/image"/><Relationship Id="rId19" Target="../media/image21.jpeg" Type="http://schemas.openxmlformats.org/officeDocument/2006/relationships/image"/><Relationship Id="rId2" Target="../media/image6.png" Type="http://schemas.openxmlformats.org/officeDocument/2006/relationships/image"/><Relationship Id="rId20" Target="../media/image4.png" Type="http://schemas.openxmlformats.org/officeDocument/2006/relationships/image"/><Relationship Id="rId21" Target="../media/image5.sv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jpeg" Type="http://schemas.openxmlformats.org/officeDocument/2006/relationships/image"/><Relationship Id="rId9"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17" Target="../media/image40.png" Type="http://schemas.openxmlformats.org/officeDocument/2006/relationships/image"/><Relationship Id="rId18" Target="../media/image41.svg" Type="http://schemas.openxmlformats.org/officeDocument/2006/relationships/image"/><Relationship Id="rId19" Target="../media/image42.png" Type="http://schemas.openxmlformats.org/officeDocument/2006/relationships/image"/><Relationship Id="rId2" Target="../media/image29.png" Type="http://schemas.openxmlformats.org/officeDocument/2006/relationships/image"/><Relationship Id="rId20" Target="../media/image43.svg" Type="http://schemas.openxmlformats.org/officeDocument/2006/relationships/image"/><Relationship Id="rId21" Target="../media/image44.png" Type="http://schemas.openxmlformats.org/officeDocument/2006/relationships/image"/><Relationship Id="rId22" Target="../media/image45.svg" Type="http://schemas.openxmlformats.org/officeDocument/2006/relationships/image"/><Relationship Id="rId23" Target="../media/image46.png" Type="http://schemas.openxmlformats.org/officeDocument/2006/relationships/image"/><Relationship Id="rId24" Target="../media/image47.svg" Type="http://schemas.openxmlformats.org/officeDocument/2006/relationships/image"/><Relationship Id="rId25" Target="../media/image48.png" Type="http://schemas.openxmlformats.org/officeDocument/2006/relationships/image"/><Relationship Id="rId26" Target="../media/image49.sv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jpe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jpe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14" Target="../media/image69.png" Type="http://schemas.openxmlformats.org/officeDocument/2006/relationships/image"/><Relationship Id="rId15" Target="../media/image70.svg" Type="http://schemas.openxmlformats.org/officeDocument/2006/relationships/image"/><Relationship Id="rId16" Target="../media/image71.png" Type="http://schemas.openxmlformats.org/officeDocument/2006/relationships/image"/><Relationship Id="rId17" Target="../media/image72.svg" Type="http://schemas.openxmlformats.org/officeDocument/2006/relationships/image"/><Relationship Id="rId18" Target="../media/image48.png" Type="http://schemas.openxmlformats.org/officeDocument/2006/relationships/image"/><Relationship Id="rId19" Target="../media/image49.svg" Type="http://schemas.openxmlformats.org/officeDocument/2006/relationships/image"/><Relationship Id="rId2" Target="../media/image59.png" Type="http://schemas.openxmlformats.org/officeDocument/2006/relationships/image"/><Relationship Id="rId20" Target="../media/image73.jpe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2" Target="../media/image74.pn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 Id="rId9" Target="../media/image8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svg" Type="http://schemas.openxmlformats.org/officeDocument/2006/relationships/image"/><Relationship Id="rId11" Target="../media/image92.png" Type="http://schemas.openxmlformats.org/officeDocument/2006/relationships/image"/><Relationship Id="rId12" Target="../media/image93.svg" Type="http://schemas.openxmlformats.org/officeDocument/2006/relationships/image"/><Relationship Id="rId13" Target="../media/image94.png" Type="http://schemas.openxmlformats.org/officeDocument/2006/relationships/image"/><Relationship Id="rId14" Target="../media/image95.svg" Type="http://schemas.openxmlformats.org/officeDocument/2006/relationships/image"/><Relationship Id="rId15" Target="../media/image96.png" Type="http://schemas.openxmlformats.org/officeDocument/2006/relationships/image"/><Relationship Id="rId16" Target="../media/image97.svg" Type="http://schemas.openxmlformats.org/officeDocument/2006/relationships/image"/><Relationship Id="rId17" Target="../media/image98.png" Type="http://schemas.openxmlformats.org/officeDocument/2006/relationships/image"/><Relationship Id="rId18" Target="../media/image99.svg" Type="http://schemas.openxmlformats.org/officeDocument/2006/relationships/image"/><Relationship Id="rId19" Target="../media/image100.png" Type="http://schemas.openxmlformats.org/officeDocument/2006/relationships/image"/><Relationship Id="rId2" Target="../media/image83.png" Type="http://schemas.openxmlformats.org/officeDocument/2006/relationships/image"/><Relationship Id="rId20" Target="../media/image101.svg" Type="http://schemas.openxmlformats.org/officeDocument/2006/relationships/image"/><Relationship Id="rId21" Target="../media/image102.png" Type="http://schemas.openxmlformats.org/officeDocument/2006/relationships/image"/><Relationship Id="rId22" Target="../media/image103.svg" Type="http://schemas.openxmlformats.org/officeDocument/2006/relationships/image"/><Relationship Id="rId23" Target="../media/image48.png" Type="http://schemas.openxmlformats.org/officeDocument/2006/relationships/image"/><Relationship Id="rId24" Target="../media/image49.sv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 Id="rId6" Target="../media/image87.jpeg" Type="http://schemas.openxmlformats.org/officeDocument/2006/relationships/image"/><Relationship Id="rId7" Target="../media/image88.jpeg" Type="http://schemas.openxmlformats.org/officeDocument/2006/relationships/image"/><Relationship Id="rId8" Target="../media/image89.png" Type="http://schemas.openxmlformats.org/officeDocument/2006/relationships/image"/><Relationship Id="rId9" Target="../media/image9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sp>
        <p:nvSpPr>
          <p:cNvPr name="TextBox 3" id="3"/>
          <p:cNvSpPr txBox="true"/>
          <p:nvPr/>
        </p:nvSpPr>
        <p:spPr>
          <a:xfrm rot="0">
            <a:off x="10485440" y="6257973"/>
            <a:ext cx="6773860" cy="580235"/>
          </a:xfrm>
          <a:prstGeom prst="rect">
            <a:avLst/>
          </a:prstGeom>
        </p:spPr>
        <p:txBody>
          <a:bodyPr anchor="t" rtlCol="false" tIns="0" lIns="0" bIns="0" rIns="0">
            <a:spAutoFit/>
          </a:bodyPr>
          <a:lstStyle/>
          <a:p>
            <a:pPr algn="ctr">
              <a:lnSpc>
                <a:spcPts val="4768"/>
              </a:lnSpc>
            </a:pPr>
            <a:r>
              <a:rPr lang="en-US" sz="3406" spc="1260">
                <a:solidFill>
                  <a:srgbClr val="FFDE59"/>
                </a:solidFill>
                <a:latin typeface="Open Sans"/>
              </a:rPr>
              <a:t>PROJECT AURELIUS</a:t>
            </a:r>
          </a:p>
        </p:txBody>
      </p:sp>
      <p:sp>
        <p:nvSpPr>
          <p:cNvPr name="TextBox 4" id="4"/>
          <p:cNvSpPr txBox="true"/>
          <p:nvPr/>
        </p:nvSpPr>
        <p:spPr>
          <a:xfrm rot="0">
            <a:off x="10485440" y="2934442"/>
            <a:ext cx="6773860" cy="3101974"/>
          </a:xfrm>
          <a:prstGeom prst="rect">
            <a:avLst/>
          </a:prstGeom>
        </p:spPr>
        <p:txBody>
          <a:bodyPr anchor="t" rtlCol="false" tIns="0" lIns="0" bIns="0" rIns="0">
            <a:spAutoFit/>
          </a:bodyPr>
          <a:lstStyle/>
          <a:p>
            <a:pPr algn="ctr">
              <a:lnSpc>
                <a:spcPts val="23800"/>
              </a:lnSpc>
            </a:pPr>
            <a:r>
              <a:rPr lang="en-US" sz="17000" spc="850">
                <a:solidFill>
                  <a:srgbClr val="FFDE59"/>
                </a:solidFill>
                <a:latin typeface="Horizon"/>
              </a:rPr>
              <a:t>SQL</a:t>
            </a:r>
          </a:p>
        </p:txBody>
      </p:sp>
      <p:sp>
        <p:nvSpPr>
          <p:cNvPr name="Freeform 5" id="5"/>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3517964" y="8978590"/>
            <a:ext cx="5274954" cy="3712249"/>
          </a:xfrm>
          <a:custGeom>
            <a:avLst/>
            <a:gdLst/>
            <a:ahLst/>
            <a:cxnLst/>
            <a:rect r="r" b="b" t="t" l="l"/>
            <a:pathLst>
              <a:path h="3712249" w="5274954">
                <a:moveTo>
                  <a:pt x="0" y="0"/>
                </a:moveTo>
                <a:lnTo>
                  <a:pt x="5274954" y="0"/>
                </a:lnTo>
                <a:lnTo>
                  <a:pt x="5274954" y="3712249"/>
                </a:lnTo>
                <a:lnTo>
                  <a:pt x="0" y="3712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5407566" y="-780821"/>
            <a:ext cx="4417843" cy="2556827"/>
          </a:xfrm>
          <a:custGeom>
            <a:avLst/>
            <a:gdLst/>
            <a:ahLst/>
            <a:cxnLst/>
            <a:rect r="r" b="b" t="t" l="l"/>
            <a:pathLst>
              <a:path h="2556827" w="4417843">
                <a:moveTo>
                  <a:pt x="0" y="0"/>
                </a:moveTo>
                <a:lnTo>
                  <a:pt x="4417843" y="0"/>
                </a:lnTo>
                <a:lnTo>
                  <a:pt x="4417843" y="2556827"/>
                </a:lnTo>
                <a:lnTo>
                  <a:pt x="0" y="25568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789951" y="2414430"/>
            <a:ext cx="4144429" cy="6489338"/>
            <a:chOff x="0" y="0"/>
            <a:chExt cx="5525905" cy="8652451"/>
          </a:xfrm>
        </p:grpSpPr>
        <p:grpSp>
          <p:nvGrpSpPr>
            <p:cNvPr name="Group 7" id="7"/>
            <p:cNvGrpSpPr/>
            <p:nvPr/>
          </p:nvGrpSpPr>
          <p:grpSpPr>
            <a:xfrm rot="0">
              <a:off x="0" y="0"/>
              <a:ext cx="5308636" cy="530863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nvGrpSpPr>
            <p:cNvPr name="Group 9" id="9"/>
            <p:cNvGrpSpPr/>
            <p:nvPr/>
          </p:nvGrpSpPr>
          <p:grpSpPr>
            <a:xfrm rot="0">
              <a:off x="0" y="6164132"/>
              <a:ext cx="5308636" cy="842659"/>
              <a:chOff x="0" y="0"/>
              <a:chExt cx="980718" cy="155673"/>
            </a:xfrm>
          </p:grpSpPr>
          <p:sp>
            <p:nvSpPr>
              <p:cNvPr name="Freeform 10" id="10"/>
              <p:cNvSpPr/>
              <p:nvPr/>
            </p:nvSpPr>
            <p:spPr>
              <a:xfrm flipH="false" flipV="false" rot="0">
                <a:off x="0" y="0"/>
                <a:ext cx="980718" cy="155673"/>
              </a:xfrm>
              <a:custGeom>
                <a:avLst/>
                <a:gdLst/>
                <a:ahLst/>
                <a:cxnLst/>
                <a:rect r="r" b="b" t="t" l="l"/>
                <a:pathLst>
                  <a:path h="155673" w="980718">
                    <a:moveTo>
                      <a:pt x="0" y="0"/>
                    </a:moveTo>
                    <a:lnTo>
                      <a:pt x="980718" y="0"/>
                    </a:lnTo>
                    <a:lnTo>
                      <a:pt x="980718" y="155673"/>
                    </a:lnTo>
                    <a:lnTo>
                      <a:pt x="0" y="155673"/>
                    </a:lnTo>
                    <a:close/>
                  </a:path>
                </a:pathLst>
              </a:custGeom>
              <a:solidFill>
                <a:srgbClr val="1F3563"/>
              </a:solidFill>
            </p:spPr>
          </p:sp>
          <p:sp>
            <p:nvSpPr>
              <p:cNvPr name="TextBox 11" id="11"/>
              <p:cNvSpPr txBox="true"/>
              <p:nvPr/>
            </p:nvSpPr>
            <p:spPr>
              <a:xfrm>
                <a:off x="0" y="-76200"/>
                <a:ext cx="980718" cy="231873"/>
              </a:xfrm>
              <a:prstGeom prst="rect">
                <a:avLst/>
              </a:prstGeom>
            </p:spPr>
            <p:txBody>
              <a:bodyPr anchor="ctr" rtlCol="false" tIns="54317" lIns="54317" bIns="54317" rIns="54317"/>
              <a:lstStyle/>
              <a:p>
                <a:pPr algn="ctr">
                  <a:lnSpc>
                    <a:spcPts val="3695"/>
                  </a:lnSpc>
                </a:pPr>
              </a:p>
            </p:txBody>
          </p:sp>
        </p:grpSp>
        <p:sp>
          <p:nvSpPr>
            <p:cNvPr name="Freeform 12" id="12"/>
            <p:cNvSpPr/>
            <p:nvPr/>
          </p:nvSpPr>
          <p:spPr>
            <a:xfrm flipH="false" flipV="false" rot="0">
              <a:off x="4465977" y="6164132"/>
              <a:ext cx="842659" cy="842659"/>
            </a:xfrm>
            <a:custGeom>
              <a:avLst/>
              <a:gdLst/>
              <a:ahLst/>
              <a:cxnLst/>
              <a:rect r="r" b="b" t="t" l="l"/>
              <a:pathLst>
                <a:path h="842659" w="842659">
                  <a:moveTo>
                    <a:pt x="0" y="0"/>
                  </a:moveTo>
                  <a:lnTo>
                    <a:pt x="842659" y="0"/>
                  </a:lnTo>
                  <a:lnTo>
                    <a:pt x="842659" y="842660"/>
                  </a:lnTo>
                  <a:lnTo>
                    <a:pt x="0" y="8426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4637805" y="6336584"/>
              <a:ext cx="499003" cy="497756"/>
            </a:xfrm>
            <a:custGeom>
              <a:avLst/>
              <a:gdLst/>
              <a:ahLst/>
              <a:cxnLst/>
              <a:rect r="r" b="b" t="t" l="l"/>
              <a:pathLst>
                <a:path h="497756" w="499003">
                  <a:moveTo>
                    <a:pt x="0" y="0"/>
                  </a:moveTo>
                  <a:lnTo>
                    <a:pt x="499003" y="0"/>
                  </a:lnTo>
                  <a:lnTo>
                    <a:pt x="499003" y="497756"/>
                  </a:lnTo>
                  <a:lnTo>
                    <a:pt x="0" y="4977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217269"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733889" y="7473059"/>
              <a:ext cx="516620" cy="294474"/>
            </a:xfrm>
            <a:custGeom>
              <a:avLst/>
              <a:gdLst/>
              <a:ahLst/>
              <a:cxnLst/>
              <a:rect r="r" b="b" t="t" l="l"/>
              <a:pathLst>
                <a:path h="294474" w="516620">
                  <a:moveTo>
                    <a:pt x="0" y="0"/>
                  </a:moveTo>
                  <a:lnTo>
                    <a:pt x="516621" y="0"/>
                  </a:lnTo>
                  <a:lnTo>
                    <a:pt x="516621"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1269543"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1786163"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3880572" y="7473059"/>
              <a:ext cx="516620" cy="294474"/>
            </a:xfrm>
            <a:custGeom>
              <a:avLst/>
              <a:gdLst/>
              <a:ahLst/>
              <a:cxnLst/>
              <a:rect r="r" b="b" t="t" l="l"/>
              <a:pathLst>
                <a:path h="294474" w="516620">
                  <a:moveTo>
                    <a:pt x="0" y="0"/>
                  </a:moveTo>
                  <a:lnTo>
                    <a:pt x="516621" y="0"/>
                  </a:lnTo>
                  <a:lnTo>
                    <a:pt x="516621"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0">
              <a:off x="3363952"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0">
              <a:off x="5009285"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21" id="21"/>
            <p:cNvSpPr/>
            <p:nvPr/>
          </p:nvSpPr>
          <p:spPr>
            <a:xfrm flipH="false" flipV="false" rot="0">
              <a:off x="2847332"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4486714"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23" id="23"/>
            <p:cNvSpPr/>
            <p:nvPr/>
          </p:nvSpPr>
          <p:spPr>
            <a:xfrm flipH="false" flipV="false" rot="0">
              <a:off x="2302783" y="7473059"/>
              <a:ext cx="516620" cy="294474"/>
            </a:xfrm>
            <a:custGeom>
              <a:avLst/>
              <a:gdLst/>
              <a:ahLst/>
              <a:cxnLst/>
              <a:rect r="r" b="b" t="t" l="l"/>
              <a:pathLst>
                <a:path h="294474" w="516620">
                  <a:moveTo>
                    <a:pt x="0" y="0"/>
                  </a:moveTo>
                  <a:lnTo>
                    <a:pt x="516621" y="0"/>
                  </a:lnTo>
                  <a:lnTo>
                    <a:pt x="516621"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grpSp>
          <p:nvGrpSpPr>
            <p:cNvPr name="Group 24" id="24"/>
            <p:cNvGrpSpPr/>
            <p:nvPr/>
          </p:nvGrpSpPr>
          <p:grpSpPr>
            <a:xfrm rot="0">
              <a:off x="0" y="40738"/>
              <a:ext cx="5308636" cy="530863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FDE59"/>
                </a:solidFill>
                <a:prstDash val="solid"/>
                <a:miter/>
              </a:ln>
            </p:spPr>
          </p:sp>
          <p:sp>
            <p:nvSpPr>
              <p:cNvPr name="TextBox 26" id="26"/>
              <p:cNvSpPr txBox="true"/>
              <p:nvPr/>
            </p:nvSpPr>
            <p:spPr>
              <a:xfrm>
                <a:off x="76200" y="0"/>
                <a:ext cx="660400" cy="736600"/>
              </a:xfrm>
              <a:prstGeom prst="rect">
                <a:avLst/>
              </a:prstGeom>
            </p:spPr>
            <p:txBody>
              <a:bodyPr anchor="ctr" rtlCol="false" tIns="54317" lIns="54317" bIns="54317" rIns="54317"/>
              <a:lstStyle/>
              <a:p>
                <a:pPr algn="ctr">
                  <a:lnSpc>
                    <a:spcPts val="3695"/>
                  </a:lnSpc>
                </a:pPr>
              </a:p>
            </p:txBody>
          </p:sp>
        </p:grpSp>
        <p:sp>
          <p:nvSpPr>
            <p:cNvPr name="TextBox 27" id="27"/>
            <p:cNvSpPr txBox="true"/>
            <p:nvPr/>
          </p:nvSpPr>
          <p:spPr>
            <a:xfrm rot="0">
              <a:off x="229861" y="6320652"/>
              <a:ext cx="2605956" cy="491556"/>
            </a:xfrm>
            <a:prstGeom prst="rect">
              <a:avLst/>
            </a:prstGeom>
          </p:spPr>
          <p:txBody>
            <a:bodyPr anchor="t" rtlCol="false" tIns="0" lIns="0" bIns="0" rIns="0">
              <a:spAutoFit/>
            </a:bodyPr>
            <a:lstStyle/>
            <a:p>
              <a:pPr algn="ctr">
                <a:lnSpc>
                  <a:spcPts val="3147"/>
                </a:lnSpc>
              </a:pPr>
              <a:r>
                <a:rPr lang="en-US" sz="2248">
                  <a:solidFill>
                    <a:srgbClr val="FFFFFF"/>
                  </a:solidFill>
                  <a:latin typeface="Open Sans Bold"/>
                </a:rPr>
                <a:t>JODI LOUW</a:t>
              </a:r>
            </a:p>
          </p:txBody>
        </p:sp>
        <p:sp>
          <p:nvSpPr>
            <p:cNvPr name="TextBox 28" id="28"/>
            <p:cNvSpPr txBox="true"/>
            <p:nvPr/>
          </p:nvSpPr>
          <p:spPr>
            <a:xfrm rot="0">
              <a:off x="0" y="8184340"/>
              <a:ext cx="5308636" cy="468111"/>
            </a:xfrm>
            <a:prstGeom prst="rect">
              <a:avLst/>
            </a:prstGeom>
          </p:spPr>
          <p:txBody>
            <a:bodyPr anchor="t" rtlCol="false" tIns="0" lIns="0" bIns="0" rIns="0">
              <a:spAutoFit/>
            </a:bodyPr>
            <a:lstStyle/>
            <a:p>
              <a:pPr algn="ctr">
                <a:lnSpc>
                  <a:spcPts val="2993"/>
                </a:lnSpc>
              </a:pPr>
              <a:r>
                <a:rPr lang="en-US" sz="2138" spc="427">
                  <a:solidFill>
                    <a:srgbClr val="1F3563"/>
                  </a:solidFill>
                  <a:latin typeface="Open Sans"/>
                </a:rPr>
                <a:t>CONTRIBUTOR</a:t>
              </a:r>
            </a:p>
          </p:txBody>
        </p:sp>
      </p:grpSp>
      <p:grpSp>
        <p:nvGrpSpPr>
          <p:cNvPr name="Group 29" id="29"/>
          <p:cNvGrpSpPr/>
          <p:nvPr/>
        </p:nvGrpSpPr>
        <p:grpSpPr>
          <a:xfrm rot="0">
            <a:off x="7157522" y="2414430"/>
            <a:ext cx="4017259" cy="6489338"/>
            <a:chOff x="0" y="0"/>
            <a:chExt cx="5356345" cy="8652451"/>
          </a:xfrm>
        </p:grpSpPr>
        <p:sp>
          <p:nvSpPr>
            <p:cNvPr name="Freeform 30" id="30"/>
            <p:cNvSpPr/>
            <p:nvPr/>
          </p:nvSpPr>
          <p:spPr>
            <a:xfrm flipH="false" flipV="false" rot="0">
              <a:off x="47709"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1" id="31"/>
            <p:cNvSpPr/>
            <p:nvPr/>
          </p:nvSpPr>
          <p:spPr>
            <a:xfrm flipH="false" flipV="false" rot="0">
              <a:off x="564329" y="7473059"/>
              <a:ext cx="516620" cy="294474"/>
            </a:xfrm>
            <a:custGeom>
              <a:avLst/>
              <a:gdLst/>
              <a:ahLst/>
              <a:cxnLst/>
              <a:rect r="r" b="b" t="t" l="l"/>
              <a:pathLst>
                <a:path h="294474" w="516620">
                  <a:moveTo>
                    <a:pt x="0" y="0"/>
                  </a:moveTo>
                  <a:lnTo>
                    <a:pt x="516621" y="0"/>
                  </a:lnTo>
                  <a:lnTo>
                    <a:pt x="516621"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32" id="32"/>
            <p:cNvSpPr/>
            <p:nvPr/>
          </p:nvSpPr>
          <p:spPr>
            <a:xfrm flipH="false" flipV="false" rot="0">
              <a:off x="1099983"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33" id="33"/>
            <p:cNvSpPr/>
            <p:nvPr/>
          </p:nvSpPr>
          <p:spPr>
            <a:xfrm flipH="false" flipV="false" rot="0">
              <a:off x="1616603" y="7473059"/>
              <a:ext cx="516620" cy="294474"/>
            </a:xfrm>
            <a:custGeom>
              <a:avLst/>
              <a:gdLst/>
              <a:ahLst/>
              <a:cxnLst/>
              <a:rect r="r" b="b" t="t" l="l"/>
              <a:pathLst>
                <a:path h="294474" w="516620">
                  <a:moveTo>
                    <a:pt x="0" y="0"/>
                  </a:moveTo>
                  <a:lnTo>
                    <a:pt x="516621" y="0"/>
                  </a:lnTo>
                  <a:lnTo>
                    <a:pt x="516621"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34" id="34"/>
            <p:cNvSpPr/>
            <p:nvPr/>
          </p:nvSpPr>
          <p:spPr>
            <a:xfrm flipH="false" flipV="false" rot="0">
              <a:off x="3711012" y="7473059"/>
              <a:ext cx="516620" cy="294474"/>
            </a:xfrm>
            <a:custGeom>
              <a:avLst/>
              <a:gdLst/>
              <a:ahLst/>
              <a:cxnLst/>
              <a:rect r="r" b="b" t="t" l="l"/>
              <a:pathLst>
                <a:path h="294474" w="516620">
                  <a:moveTo>
                    <a:pt x="0" y="0"/>
                  </a:moveTo>
                  <a:lnTo>
                    <a:pt x="516621" y="0"/>
                  </a:lnTo>
                  <a:lnTo>
                    <a:pt x="516621"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35" id="35"/>
            <p:cNvSpPr/>
            <p:nvPr/>
          </p:nvSpPr>
          <p:spPr>
            <a:xfrm flipH="false" flipV="false" rot="0">
              <a:off x="3194392"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36" id="36"/>
            <p:cNvSpPr/>
            <p:nvPr/>
          </p:nvSpPr>
          <p:spPr>
            <a:xfrm flipH="false" flipV="false" rot="0">
              <a:off x="4839725"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37" id="37"/>
            <p:cNvSpPr/>
            <p:nvPr/>
          </p:nvSpPr>
          <p:spPr>
            <a:xfrm flipH="false" flipV="false" rot="0">
              <a:off x="2677772"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38" id="38"/>
            <p:cNvSpPr/>
            <p:nvPr/>
          </p:nvSpPr>
          <p:spPr>
            <a:xfrm flipH="false" flipV="false" rot="0">
              <a:off x="4317154" y="7473059"/>
              <a:ext cx="516620" cy="294474"/>
            </a:xfrm>
            <a:custGeom>
              <a:avLst/>
              <a:gdLst/>
              <a:ahLst/>
              <a:cxnLst/>
              <a:rect r="r" b="b" t="t" l="l"/>
              <a:pathLst>
                <a:path h="294474" w="516620">
                  <a:moveTo>
                    <a:pt x="0" y="0"/>
                  </a:moveTo>
                  <a:lnTo>
                    <a:pt x="516621" y="0"/>
                  </a:lnTo>
                  <a:lnTo>
                    <a:pt x="516621"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39" id="39"/>
            <p:cNvSpPr/>
            <p:nvPr/>
          </p:nvSpPr>
          <p:spPr>
            <a:xfrm flipH="false" flipV="false" rot="0">
              <a:off x="2133224"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grpSp>
          <p:nvGrpSpPr>
            <p:cNvPr name="Group 40" id="40"/>
            <p:cNvGrpSpPr/>
            <p:nvPr/>
          </p:nvGrpSpPr>
          <p:grpSpPr>
            <a:xfrm rot="0">
              <a:off x="47709" y="0"/>
              <a:ext cx="5308636" cy="530863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8"/>
                <a:stretch>
                  <a:fillRect l="0" t="0" r="0" b="0"/>
                </a:stretch>
              </a:blipFill>
            </p:spPr>
          </p:sp>
        </p:grpSp>
        <p:grpSp>
          <p:nvGrpSpPr>
            <p:cNvPr name="Group 42" id="42"/>
            <p:cNvGrpSpPr/>
            <p:nvPr/>
          </p:nvGrpSpPr>
          <p:grpSpPr>
            <a:xfrm rot="0">
              <a:off x="47709" y="6164132"/>
              <a:ext cx="5308636" cy="842659"/>
              <a:chOff x="0" y="0"/>
              <a:chExt cx="980718" cy="155673"/>
            </a:xfrm>
          </p:grpSpPr>
          <p:sp>
            <p:nvSpPr>
              <p:cNvPr name="Freeform 43" id="43"/>
              <p:cNvSpPr/>
              <p:nvPr/>
            </p:nvSpPr>
            <p:spPr>
              <a:xfrm flipH="false" flipV="false" rot="0">
                <a:off x="0" y="0"/>
                <a:ext cx="980718" cy="155673"/>
              </a:xfrm>
              <a:custGeom>
                <a:avLst/>
                <a:gdLst/>
                <a:ahLst/>
                <a:cxnLst/>
                <a:rect r="r" b="b" t="t" l="l"/>
                <a:pathLst>
                  <a:path h="155673" w="980718">
                    <a:moveTo>
                      <a:pt x="0" y="0"/>
                    </a:moveTo>
                    <a:lnTo>
                      <a:pt x="980718" y="0"/>
                    </a:lnTo>
                    <a:lnTo>
                      <a:pt x="980718" y="155673"/>
                    </a:lnTo>
                    <a:lnTo>
                      <a:pt x="0" y="155673"/>
                    </a:lnTo>
                    <a:close/>
                  </a:path>
                </a:pathLst>
              </a:custGeom>
              <a:solidFill>
                <a:srgbClr val="1F3563"/>
              </a:solidFill>
            </p:spPr>
          </p:sp>
          <p:sp>
            <p:nvSpPr>
              <p:cNvPr name="TextBox 44" id="44"/>
              <p:cNvSpPr txBox="true"/>
              <p:nvPr/>
            </p:nvSpPr>
            <p:spPr>
              <a:xfrm>
                <a:off x="0" y="-76200"/>
                <a:ext cx="980718" cy="231873"/>
              </a:xfrm>
              <a:prstGeom prst="rect">
                <a:avLst/>
              </a:prstGeom>
            </p:spPr>
            <p:txBody>
              <a:bodyPr anchor="ctr" rtlCol="false" tIns="54317" lIns="54317" bIns="54317" rIns="54317"/>
              <a:lstStyle/>
              <a:p>
                <a:pPr algn="ctr">
                  <a:lnSpc>
                    <a:spcPts val="3695"/>
                  </a:lnSpc>
                </a:pPr>
              </a:p>
            </p:txBody>
          </p:sp>
        </p:grpSp>
        <p:sp>
          <p:nvSpPr>
            <p:cNvPr name="Freeform 45" id="45"/>
            <p:cNvSpPr/>
            <p:nvPr/>
          </p:nvSpPr>
          <p:spPr>
            <a:xfrm flipH="false" flipV="false" rot="0">
              <a:off x="4513686" y="6164132"/>
              <a:ext cx="842659" cy="842659"/>
            </a:xfrm>
            <a:custGeom>
              <a:avLst/>
              <a:gdLst/>
              <a:ahLst/>
              <a:cxnLst/>
              <a:rect r="r" b="b" t="t" l="l"/>
              <a:pathLst>
                <a:path h="842659" w="842659">
                  <a:moveTo>
                    <a:pt x="0" y="0"/>
                  </a:moveTo>
                  <a:lnTo>
                    <a:pt x="842659" y="0"/>
                  </a:lnTo>
                  <a:lnTo>
                    <a:pt x="842659" y="842660"/>
                  </a:lnTo>
                  <a:lnTo>
                    <a:pt x="0" y="8426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6" id="46"/>
            <p:cNvSpPr/>
            <p:nvPr/>
          </p:nvSpPr>
          <p:spPr>
            <a:xfrm flipH="false" flipV="false" rot="0">
              <a:off x="4685514" y="6336584"/>
              <a:ext cx="499003" cy="497756"/>
            </a:xfrm>
            <a:custGeom>
              <a:avLst/>
              <a:gdLst/>
              <a:ahLst/>
              <a:cxnLst/>
              <a:rect r="r" b="b" t="t" l="l"/>
              <a:pathLst>
                <a:path h="497756" w="499003">
                  <a:moveTo>
                    <a:pt x="0" y="0"/>
                  </a:moveTo>
                  <a:lnTo>
                    <a:pt x="499003" y="0"/>
                  </a:lnTo>
                  <a:lnTo>
                    <a:pt x="499003" y="497756"/>
                  </a:lnTo>
                  <a:lnTo>
                    <a:pt x="0" y="4977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47" id="47"/>
            <p:cNvSpPr txBox="true"/>
            <p:nvPr/>
          </p:nvSpPr>
          <p:spPr>
            <a:xfrm rot="0">
              <a:off x="277570" y="6320652"/>
              <a:ext cx="3913031" cy="491556"/>
            </a:xfrm>
            <a:prstGeom prst="rect">
              <a:avLst/>
            </a:prstGeom>
          </p:spPr>
          <p:txBody>
            <a:bodyPr anchor="t" rtlCol="false" tIns="0" lIns="0" bIns="0" rIns="0">
              <a:spAutoFit/>
            </a:bodyPr>
            <a:lstStyle/>
            <a:p>
              <a:pPr algn="ctr">
                <a:lnSpc>
                  <a:spcPts val="3147"/>
                </a:lnSpc>
              </a:pPr>
              <a:r>
                <a:rPr lang="en-US" sz="2248">
                  <a:solidFill>
                    <a:srgbClr val="FFFFFF"/>
                  </a:solidFill>
                  <a:latin typeface="Open Sans Bold"/>
                </a:rPr>
                <a:t>DIPHLO METSELENG</a:t>
              </a:r>
            </a:p>
          </p:txBody>
        </p:sp>
        <p:grpSp>
          <p:nvGrpSpPr>
            <p:cNvPr name="Group 48" id="48"/>
            <p:cNvGrpSpPr/>
            <p:nvPr/>
          </p:nvGrpSpPr>
          <p:grpSpPr>
            <a:xfrm rot="0">
              <a:off x="47709" y="40738"/>
              <a:ext cx="5308636" cy="5308636"/>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FDE59"/>
                </a:solidFill>
                <a:prstDash val="solid"/>
                <a:miter/>
              </a:ln>
            </p:spPr>
          </p:sp>
          <p:sp>
            <p:nvSpPr>
              <p:cNvPr name="TextBox 50" id="50"/>
              <p:cNvSpPr txBox="true"/>
              <p:nvPr/>
            </p:nvSpPr>
            <p:spPr>
              <a:xfrm>
                <a:off x="76200" y="0"/>
                <a:ext cx="660400" cy="736600"/>
              </a:xfrm>
              <a:prstGeom prst="rect">
                <a:avLst/>
              </a:prstGeom>
            </p:spPr>
            <p:txBody>
              <a:bodyPr anchor="ctr" rtlCol="false" tIns="54317" lIns="54317" bIns="54317" rIns="54317"/>
              <a:lstStyle/>
              <a:p>
                <a:pPr algn="ctr">
                  <a:lnSpc>
                    <a:spcPts val="3695"/>
                  </a:lnSpc>
                </a:pPr>
              </a:p>
            </p:txBody>
          </p:sp>
        </p:grpSp>
        <p:sp>
          <p:nvSpPr>
            <p:cNvPr name="TextBox 51" id="51"/>
            <p:cNvSpPr txBox="true"/>
            <p:nvPr/>
          </p:nvSpPr>
          <p:spPr>
            <a:xfrm rot="0">
              <a:off x="0" y="8184340"/>
              <a:ext cx="5308636" cy="468111"/>
            </a:xfrm>
            <a:prstGeom prst="rect">
              <a:avLst/>
            </a:prstGeom>
          </p:spPr>
          <p:txBody>
            <a:bodyPr anchor="t" rtlCol="false" tIns="0" lIns="0" bIns="0" rIns="0">
              <a:spAutoFit/>
            </a:bodyPr>
            <a:lstStyle/>
            <a:p>
              <a:pPr algn="ctr">
                <a:lnSpc>
                  <a:spcPts val="2993"/>
                </a:lnSpc>
              </a:pPr>
              <a:r>
                <a:rPr lang="en-US" sz="2138" spc="427">
                  <a:solidFill>
                    <a:srgbClr val="1F3563"/>
                  </a:solidFill>
                  <a:latin typeface="Open Sans"/>
                </a:rPr>
                <a:t>CONTRIBUTOR</a:t>
              </a:r>
            </a:p>
          </p:txBody>
        </p:sp>
      </p:grpSp>
      <p:grpSp>
        <p:nvGrpSpPr>
          <p:cNvPr name="Group 52" id="52"/>
          <p:cNvGrpSpPr/>
          <p:nvPr/>
        </p:nvGrpSpPr>
        <p:grpSpPr>
          <a:xfrm rot="0">
            <a:off x="12394742" y="2414430"/>
            <a:ext cx="4103307" cy="6489338"/>
            <a:chOff x="0" y="0"/>
            <a:chExt cx="5471077" cy="8652451"/>
          </a:xfrm>
        </p:grpSpPr>
        <p:grpSp>
          <p:nvGrpSpPr>
            <p:cNvPr name="Group 53" id="53"/>
            <p:cNvGrpSpPr/>
            <p:nvPr/>
          </p:nvGrpSpPr>
          <p:grpSpPr>
            <a:xfrm rot="0">
              <a:off x="128929" y="0"/>
              <a:ext cx="5308636" cy="5308636"/>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0" t="0" r="0" b="0"/>
                </a:stretch>
              </a:blipFill>
            </p:spPr>
          </p:sp>
        </p:grpSp>
        <p:grpSp>
          <p:nvGrpSpPr>
            <p:cNvPr name="Group 55" id="55"/>
            <p:cNvGrpSpPr/>
            <p:nvPr/>
          </p:nvGrpSpPr>
          <p:grpSpPr>
            <a:xfrm rot="0">
              <a:off x="162441" y="6221057"/>
              <a:ext cx="5241614" cy="842659"/>
              <a:chOff x="0" y="0"/>
              <a:chExt cx="968336" cy="155673"/>
            </a:xfrm>
          </p:grpSpPr>
          <p:sp>
            <p:nvSpPr>
              <p:cNvPr name="Freeform 56" id="56"/>
              <p:cNvSpPr/>
              <p:nvPr/>
            </p:nvSpPr>
            <p:spPr>
              <a:xfrm flipH="false" flipV="false" rot="0">
                <a:off x="0" y="0"/>
                <a:ext cx="968336" cy="155673"/>
              </a:xfrm>
              <a:custGeom>
                <a:avLst/>
                <a:gdLst/>
                <a:ahLst/>
                <a:cxnLst/>
                <a:rect r="r" b="b" t="t" l="l"/>
                <a:pathLst>
                  <a:path h="155673" w="968336">
                    <a:moveTo>
                      <a:pt x="0" y="0"/>
                    </a:moveTo>
                    <a:lnTo>
                      <a:pt x="968336" y="0"/>
                    </a:lnTo>
                    <a:lnTo>
                      <a:pt x="968336" y="155673"/>
                    </a:lnTo>
                    <a:lnTo>
                      <a:pt x="0" y="155673"/>
                    </a:lnTo>
                    <a:close/>
                  </a:path>
                </a:pathLst>
              </a:custGeom>
              <a:solidFill>
                <a:srgbClr val="1F3563"/>
              </a:solidFill>
            </p:spPr>
          </p:sp>
          <p:sp>
            <p:nvSpPr>
              <p:cNvPr name="TextBox 57" id="57"/>
              <p:cNvSpPr txBox="true"/>
              <p:nvPr/>
            </p:nvSpPr>
            <p:spPr>
              <a:xfrm>
                <a:off x="0" y="-76200"/>
                <a:ext cx="968336" cy="231873"/>
              </a:xfrm>
              <a:prstGeom prst="rect">
                <a:avLst/>
              </a:prstGeom>
            </p:spPr>
            <p:txBody>
              <a:bodyPr anchor="ctr" rtlCol="false" tIns="54317" lIns="54317" bIns="54317" rIns="54317"/>
              <a:lstStyle/>
              <a:p>
                <a:pPr algn="ctr">
                  <a:lnSpc>
                    <a:spcPts val="3695"/>
                  </a:lnSpc>
                </a:pPr>
              </a:p>
            </p:txBody>
          </p:sp>
        </p:grpSp>
        <p:sp>
          <p:nvSpPr>
            <p:cNvPr name="Freeform 58" id="58"/>
            <p:cNvSpPr/>
            <p:nvPr/>
          </p:nvSpPr>
          <p:spPr>
            <a:xfrm flipH="false" flipV="false" rot="0">
              <a:off x="4628417" y="6221057"/>
              <a:ext cx="842659" cy="842659"/>
            </a:xfrm>
            <a:custGeom>
              <a:avLst/>
              <a:gdLst/>
              <a:ahLst/>
              <a:cxnLst/>
              <a:rect r="r" b="b" t="t" l="l"/>
              <a:pathLst>
                <a:path h="842659" w="842659">
                  <a:moveTo>
                    <a:pt x="0" y="0"/>
                  </a:moveTo>
                  <a:lnTo>
                    <a:pt x="842660" y="0"/>
                  </a:lnTo>
                  <a:lnTo>
                    <a:pt x="842660" y="842660"/>
                  </a:lnTo>
                  <a:lnTo>
                    <a:pt x="0" y="8426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9" id="59"/>
            <p:cNvSpPr/>
            <p:nvPr/>
          </p:nvSpPr>
          <p:spPr>
            <a:xfrm flipH="false" flipV="false" rot="0">
              <a:off x="4800245" y="6393509"/>
              <a:ext cx="499003" cy="497756"/>
            </a:xfrm>
            <a:custGeom>
              <a:avLst/>
              <a:gdLst/>
              <a:ahLst/>
              <a:cxnLst/>
              <a:rect r="r" b="b" t="t" l="l"/>
              <a:pathLst>
                <a:path h="497756" w="499003">
                  <a:moveTo>
                    <a:pt x="0" y="0"/>
                  </a:moveTo>
                  <a:lnTo>
                    <a:pt x="499004" y="0"/>
                  </a:lnTo>
                  <a:lnTo>
                    <a:pt x="499004" y="497756"/>
                  </a:lnTo>
                  <a:lnTo>
                    <a:pt x="0" y="4977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60" id="60"/>
            <p:cNvSpPr/>
            <p:nvPr/>
          </p:nvSpPr>
          <p:spPr>
            <a:xfrm flipH="false" flipV="false" rot="0">
              <a:off x="128929" y="7473059"/>
              <a:ext cx="516620" cy="294474"/>
            </a:xfrm>
            <a:custGeom>
              <a:avLst/>
              <a:gdLst/>
              <a:ahLst/>
              <a:cxnLst/>
              <a:rect r="r" b="b" t="t" l="l"/>
              <a:pathLst>
                <a:path h="294474" w="516620">
                  <a:moveTo>
                    <a:pt x="0" y="0"/>
                  </a:moveTo>
                  <a:lnTo>
                    <a:pt x="516621" y="0"/>
                  </a:lnTo>
                  <a:lnTo>
                    <a:pt x="516621" y="294474"/>
                  </a:lnTo>
                  <a:lnTo>
                    <a:pt x="0" y="29447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61" id="61"/>
            <p:cNvSpPr/>
            <p:nvPr/>
          </p:nvSpPr>
          <p:spPr>
            <a:xfrm flipH="false" flipV="false" rot="0">
              <a:off x="645550"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62" id="62"/>
            <p:cNvSpPr/>
            <p:nvPr/>
          </p:nvSpPr>
          <p:spPr>
            <a:xfrm flipH="false" flipV="false" rot="0">
              <a:off x="1181203" y="7473059"/>
              <a:ext cx="516620" cy="294474"/>
            </a:xfrm>
            <a:custGeom>
              <a:avLst/>
              <a:gdLst/>
              <a:ahLst/>
              <a:cxnLst/>
              <a:rect r="r" b="b" t="t" l="l"/>
              <a:pathLst>
                <a:path h="294474" w="516620">
                  <a:moveTo>
                    <a:pt x="0" y="0"/>
                  </a:moveTo>
                  <a:lnTo>
                    <a:pt x="516621" y="0"/>
                  </a:lnTo>
                  <a:lnTo>
                    <a:pt x="516621"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63" id="63"/>
            <p:cNvSpPr/>
            <p:nvPr/>
          </p:nvSpPr>
          <p:spPr>
            <a:xfrm flipH="false" flipV="false" rot="0">
              <a:off x="1697824"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64" id="64"/>
            <p:cNvSpPr/>
            <p:nvPr/>
          </p:nvSpPr>
          <p:spPr>
            <a:xfrm flipH="false" flipV="false" rot="0">
              <a:off x="3792233"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65" id="65"/>
            <p:cNvSpPr/>
            <p:nvPr/>
          </p:nvSpPr>
          <p:spPr>
            <a:xfrm flipH="false" flipV="false" rot="0">
              <a:off x="3275612" y="7473059"/>
              <a:ext cx="516620" cy="294474"/>
            </a:xfrm>
            <a:custGeom>
              <a:avLst/>
              <a:gdLst/>
              <a:ahLst/>
              <a:cxnLst/>
              <a:rect r="r" b="b" t="t" l="l"/>
              <a:pathLst>
                <a:path h="294474" w="516620">
                  <a:moveTo>
                    <a:pt x="0" y="0"/>
                  </a:moveTo>
                  <a:lnTo>
                    <a:pt x="516621" y="0"/>
                  </a:lnTo>
                  <a:lnTo>
                    <a:pt x="516621"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66" id="66"/>
            <p:cNvSpPr/>
            <p:nvPr/>
          </p:nvSpPr>
          <p:spPr>
            <a:xfrm flipH="false" flipV="false" rot="0">
              <a:off x="4920945"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67" id="67"/>
            <p:cNvSpPr/>
            <p:nvPr/>
          </p:nvSpPr>
          <p:spPr>
            <a:xfrm flipH="false" flipV="false" rot="0">
              <a:off x="2758992"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68" id="68"/>
            <p:cNvSpPr/>
            <p:nvPr/>
          </p:nvSpPr>
          <p:spPr>
            <a:xfrm flipH="false" flipV="false" rot="0">
              <a:off x="4398375"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Freeform 69" id="69"/>
            <p:cNvSpPr/>
            <p:nvPr/>
          </p:nvSpPr>
          <p:spPr>
            <a:xfrm flipH="false" flipV="false" rot="0">
              <a:off x="2214444" y="7473059"/>
              <a:ext cx="516620" cy="294474"/>
            </a:xfrm>
            <a:custGeom>
              <a:avLst/>
              <a:gdLst/>
              <a:ahLst/>
              <a:cxnLst/>
              <a:rect r="r" b="b" t="t" l="l"/>
              <a:pathLst>
                <a:path h="294474" w="516620">
                  <a:moveTo>
                    <a:pt x="0" y="0"/>
                  </a:moveTo>
                  <a:lnTo>
                    <a:pt x="516620" y="0"/>
                  </a:lnTo>
                  <a:lnTo>
                    <a:pt x="516620" y="294474"/>
                  </a:lnTo>
                  <a:lnTo>
                    <a:pt x="0" y="294474"/>
                  </a:lnTo>
                  <a:lnTo>
                    <a:pt x="0" y="0"/>
                  </a:lnTo>
                  <a:close/>
                </a:path>
              </a:pathLst>
            </a:custGeom>
            <a:blipFill>
              <a:blip r:embed="rId15">
                <a:extLst>
                  <a:ext uri="{96DAC541-7B7A-43D3-8B79-37D633B846F1}">
                    <asvg:svgBlip xmlns:asvg="http://schemas.microsoft.com/office/drawing/2016/SVG/main" r:embed="rId17"/>
                  </a:ext>
                </a:extLst>
              </a:blip>
              <a:stretch>
                <a:fillRect l="0" t="0" r="0" b="0"/>
              </a:stretch>
            </a:blipFill>
          </p:spPr>
        </p:sp>
        <p:sp>
          <p:nvSpPr>
            <p:cNvPr name="TextBox 70" id="70"/>
            <p:cNvSpPr txBox="true"/>
            <p:nvPr/>
          </p:nvSpPr>
          <p:spPr>
            <a:xfrm rot="0">
              <a:off x="392302" y="6377577"/>
              <a:ext cx="4100323" cy="491556"/>
            </a:xfrm>
            <a:prstGeom prst="rect">
              <a:avLst/>
            </a:prstGeom>
          </p:spPr>
          <p:txBody>
            <a:bodyPr anchor="t" rtlCol="false" tIns="0" lIns="0" bIns="0" rIns="0">
              <a:spAutoFit/>
            </a:bodyPr>
            <a:lstStyle/>
            <a:p>
              <a:pPr algn="ctr">
                <a:lnSpc>
                  <a:spcPts val="3147"/>
                </a:lnSpc>
              </a:pPr>
              <a:r>
                <a:rPr lang="en-US" sz="2248">
                  <a:solidFill>
                    <a:srgbClr val="FFFFFF"/>
                  </a:solidFill>
                  <a:latin typeface="Open Sans Bold"/>
                </a:rPr>
                <a:t>TENYEKO MAKAPANE</a:t>
              </a:r>
            </a:p>
          </p:txBody>
        </p:sp>
        <p:grpSp>
          <p:nvGrpSpPr>
            <p:cNvPr name="Group 71" id="71"/>
            <p:cNvGrpSpPr/>
            <p:nvPr/>
          </p:nvGrpSpPr>
          <p:grpSpPr>
            <a:xfrm rot="0">
              <a:off x="128929" y="40738"/>
              <a:ext cx="5308636" cy="5308636"/>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FDE59"/>
                </a:solidFill>
                <a:prstDash val="solid"/>
                <a:miter/>
              </a:ln>
            </p:spPr>
          </p:sp>
          <p:sp>
            <p:nvSpPr>
              <p:cNvPr name="TextBox 73" id="73"/>
              <p:cNvSpPr txBox="true"/>
              <p:nvPr/>
            </p:nvSpPr>
            <p:spPr>
              <a:xfrm>
                <a:off x="76200" y="0"/>
                <a:ext cx="660400" cy="736600"/>
              </a:xfrm>
              <a:prstGeom prst="rect">
                <a:avLst/>
              </a:prstGeom>
            </p:spPr>
            <p:txBody>
              <a:bodyPr anchor="ctr" rtlCol="false" tIns="54317" lIns="54317" bIns="54317" rIns="54317"/>
              <a:lstStyle/>
              <a:p>
                <a:pPr algn="ctr">
                  <a:lnSpc>
                    <a:spcPts val="3695"/>
                  </a:lnSpc>
                </a:pPr>
              </a:p>
            </p:txBody>
          </p:sp>
        </p:grpSp>
        <p:sp>
          <p:nvSpPr>
            <p:cNvPr name="TextBox 74" id="74"/>
            <p:cNvSpPr txBox="true"/>
            <p:nvPr/>
          </p:nvSpPr>
          <p:spPr>
            <a:xfrm rot="0">
              <a:off x="0" y="8184340"/>
              <a:ext cx="5308636" cy="468111"/>
            </a:xfrm>
            <a:prstGeom prst="rect">
              <a:avLst/>
            </a:prstGeom>
          </p:spPr>
          <p:txBody>
            <a:bodyPr anchor="t" rtlCol="false" tIns="0" lIns="0" bIns="0" rIns="0">
              <a:spAutoFit/>
            </a:bodyPr>
            <a:lstStyle/>
            <a:p>
              <a:pPr algn="ctr">
                <a:lnSpc>
                  <a:spcPts val="2993"/>
                </a:lnSpc>
              </a:pPr>
              <a:r>
                <a:rPr lang="en-US" sz="2138" spc="427">
                  <a:solidFill>
                    <a:srgbClr val="1F3563"/>
                  </a:solidFill>
                  <a:latin typeface="Open Sans"/>
                </a:rPr>
                <a:t>LEARNER</a:t>
              </a:r>
            </a:p>
          </p:txBody>
        </p:sp>
      </p:grpSp>
      <p:sp>
        <p:nvSpPr>
          <p:cNvPr name="TextBox 75" id="75"/>
          <p:cNvSpPr txBox="true"/>
          <p:nvPr/>
        </p:nvSpPr>
        <p:spPr>
          <a:xfrm rot="0">
            <a:off x="241333" y="444179"/>
            <a:ext cx="16096741" cy="1638300"/>
          </a:xfrm>
          <a:prstGeom prst="rect">
            <a:avLst/>
          </a:prstGeom>
        </p:spPr>
        <p:txBody>
          <a:bodyPr anchor="t" rtlCol="false" tIns="0" lIns="0" bIns="0" rIns="0">
            <a:spAutoFit/>
          </a:bodyPr>
          <a:lstStyle/>
          <a:p>
            <a:pPr algn="ctr">
              <a:lnSpc>
                <a:spcPts val="12599"/>
              </a:lnSpc>
            </a:pPr>
            <a:r>
              <a:rPr lang="en-US" sz="9000" spc="225">
                <a:solidFill>
                  <a:srgbClr val="000000"/>
                </a:solidFill>
                <a:latin typeface="Horizon"/>
              </a:rPr>
              <a:t>MEET THE TEAM</a:t>
            </a:r>
          </a:p>
        </p:txBody>
      </p:sp>
      <p:sp>
        <p:nvSpPr>
          <p:cNvPr name="Freeform 76" id="76"/>
          <p:cNvSpPr/>
          <p:nvPr/>
        </p:nvSpPr>
        <p:spPr>
          <a:xfrm flipH="false" flipV="false" rot="0">
            <a:off x="17411700" y="4667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7" id="77"/>
          <p:cNvSpPr/>
          <p:nvPr/>
        </p:nvSpPr>
        <p:spPr>
          <a:xfrm flipH="false" flipV="false" rot="0">
            <a:off x="17559975" y="6499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204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73758"/>
            <a:ext cx="1409154" cy="181429"/>
          </a:xfrm>
          <a:custGeom>
            <a:avLst/>
            <a:gdLst/>
            <a:ahLst/>
            <a:cxnLst/>
            <a:rect r="r" b="b" t="t" l="l"/>
            <a:pathLst>
              <a:path h="181429" w="1409154">
                <a:moveTo>
                  <a:pt x="0" y="0"/>
                </a:moveTo>
                <a:lnTo>
                  <a:pt x="1409154" y="0"/>
                </a:lnTo>
                <a:lnTo>
                  <a:pt x="1409154" y="181429"/>
                </a:lnTo>
                <a:lnTo>
                  <a:pt x="0" y="181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062285" y="1391100"/>
            <a:ext cx="11264240" cy="7504800"/>
          </a:xfrm>
          <a:custGeom>
            <a:avLst/>
            <a:gdLst/>
            <a:ahLst/>
            <a:cxnLst/>
            <a:rect r="r" b="b" t="t" l="l"/>
            <a:pathLst>
              <a:path h="7504800" w="11264240">
                <a:moveTo>
                  <a:pt x="0" y="0"/>
                </a:moveTo>
                <a:lnTo>
                  <a:pt x="11264240" y="0"/>
                </a:lnTo>
                <a:lnTo>
                  <a:pt x="11264240" y="7504800"/>
                </a:lnTo>
                <a:lnTo>
                  <a:pt x="0" y="750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2013511" y="8434840"/>
            <a:ext cx="505399" cy="2475021"/>
            <a:chOff x="0" y="0"/>
            <a:chExt cx="673865" cy="3300028"/>
          </a:xfrm>
        </p:grpSpPr>
        <p:sp>
          <p:nvSpPr>
            <p:cNvPr name="Freeform 5" id="5"/>
            <p:cNvSpPr/>
            <p:nvPr/>
          </p:nvSpPr>
          <p:spPr>
            <a:xfrm flipH="false" flipV="false" rot="0">
              <a:off x="0" y="2887524"/>
              <a:ext cx="654767" cy="412503"/>
            </a:xfrm>
            <a:custGeom>
              <a:avLst/>
              <a:gdLst/>
              <a:ahLst/>
              <a:cxnLst/>
              <a:rect r="r" b="b" t="t" l="l"/>
              <a:pathLst>
                <a:path h="412503" w="654767">
                  <a:moveTo>
                    <a:pt x="0" y="0"/>
                  </a:moveTo>
                  <a:lnTo>
                    <a:pt x="654767" y="0"/>
                  </a:lnTo>
                  <a:lnTo>
                    <a:pt x="654767" y="412504"/>
                  </a:lnTo>
                  <a:lnTo>
                    <a:pt x="0" y="412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097" y="2475021"/>
              <a:ext cx="654767" cy="412503"/>
            </a:xfrm>
            <a:custGeom>
              <a:avLst/>
              <a:gdLst/>
              <a:ahLst/>
              <a:cxnLst/>
              <a:rect r="r" b="b" t="t" l="l"/>
              <a:pathLst>
                <a:path h="412503" w="654767">
                  <a:moveTo>
                    <a:pt x="0" y="0"/>
                  </a:moveTo>
                  <a:lnTo>
                    <a:pt x="654768" y="0"/>
                  </a:lnTo>
                  <a:lnTo>
                    <a:pt x="654768" y="412503"/>
                  </a:lnTo>
                  <a:lnTo>
                    <a:pt x="0" y="412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2062517"/>
              <a:ext cx="654767" cy="412503"/>
            </a:xfrm>
            <a:custGeom>
              <a:avLst/>
              <a:gdLst/>
              <a:ahLst/>
              <a:cxnLst/>
              <a:rect r="r" b="b" t="t" l="l"/>
              <a:pathLst>
                <a:path h="412503" w="654767">
                  <a:moveTo>
                    <a:pt x="0" y="0"/>
                  </a:moveTo>
                  <a:lnTo>
                    <a:pt x="654767" y="0"/>
                  </a:lnTo>
                  <a:lnTo>
                    <a:pt x="654767" y="412504"/>
                  </a:lnTo>
                  <a:lnTo>
                    <a:pt x="0" y="412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1650014"/>
              <a:ext cx="654767" cy="412503"/>
            </a:xfrm>
            <a:custGeom>
              <a:avLst/>
              <a:gdLst/>
              <a:ahLst/>
              <a:cxnLst/>
              <a:rect r="r" b="b" t="t" l="l"/>
              <a:pathLst>
                <a:path h="412503" w="654767">
                  <a:moveTo>
                    <a:pt x="0" y="0"/>
                  </a:moveTo>
                  <a:lnTo>
                    <a:pt x="654767" y="0"/>
                  </a:lnTo>
                  <a:lnTo>
                    <a:pt x="654767" y="412503"/>
                  </a:lnTo>
                  <a:lnTo>
                    <a:pt x="0" y="412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9097" y="1237510"/>
              <a:ext cx="654767" cy="412503"/>
            </a:xfrm>
            <a:custGeom>
              <a:avLst/>
              <a:gdLst/>
              <a:ahLst/>
              <a:cxnLst/>
              <a:rect r="r" b="b" t="t" l="l"/>
              <a:pathLst>
                <a:path h="412503" w="654767">
                  <a:moveTo>
                    <a:pt x="0" y="0"/>
                  </a:moveTo>
                  <a:lnTo>
                    <a:pt x="654768" y="0"/>
                  </a:lnTo>
                  <a:lnTo>
                    <a:pt x="654768" y="412504"/>
                  </a:lnTo>
                  <a:lnTo>
                    <a:pt x="0" y="412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9097" y="825007"/>
              <a:ext cx="654767" cy="412503"/>
            </a:xfrm>
            <a:custGeom>
              <a:avLst/>
              <a:gdLst/>
              <a:ahLst/>
              <a:cxnLst/>
              <a:rect r="r" b="b" t="t" l="l"/>
              <a:pathLst>
                <a:path h="412503" w="654767">
                  <a:moveTo>
                    <a:pt x="0" y="0"/>
                  </a:moveTo>
                  <a:lnTo>
                    <a:pt x="654768" y="0"/>
                  </a:lnTo>
                  <a:lnTo>
                    <a:pt x="654768" y="412503"/>
                  </a:lnTo>
                  <a:lnTo>
                    <a:pt x="0" y="412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9097" y="412503"/>
              <a:ext cx="654767" cy="412503"/>
            </a:xfrm>
            <a:custGeom>
              <a:avLst/>
              <a:gdLst/>
              <a:ahLst/>
              <a:cxnLst/>
              <a:rect r="r" b="b" t="t" l="l"/>
              <a:pathLst>
                <a:path h="412503" w="654767">
                  <a:moveTo>
                    <a:pt x="0" y="0"/>
                  </a:moveTo>
                  <a:lnTo>
                    <a:pt x="654768" y="0"/>
                  </a:lnTo>
                  <a:lnTo>
                    <a:pt x="654768" y="412504"/>
                  </a:lnTo>
                  <a:lnTo>
                    <a:pt x="0" y="412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9097" y="0"/>
              <a:ext cx="654767" cy="412503"/>
            </a:xfrm>
            <a:custGeom>
              <a:avLst/>
              <a:gdLst/>
              <a:ahLst/>
              <a:cxnLst/>
              <a:rect r="r" b="b" t="t" l="l"/>
              <a:pathLst>
                <a:path h="412503" w="654767">
                  <a:moveTo>
                    <a:pt x="0" y="0"/>
                  </a:moveTo>
                  <a:lnTo>
                    <a:pt x="654768" y="0"/>
                  </a:lnTo>
                  <a:lnTo>
                    <a:pt x="654768" y="412503"/>
                  </a:lnTo>
                  <a:lnTo>
                    <a:pt x="0" y="412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3" id="13"/>
          <p:cNvSpPr/>
          <p:nvPr/>
        </p:nvSpPr>
        <p:spPr>
          <a:xfrm flipH="false" flipV="false" rot="0">
            <a:off x="7037352" y="2615176"/>
            <a:ext cx="10221948" cy="6643124"/>
          </a:xfrm>
          <a:custGeom>
            <a:avLst/>
            <a:gdLst/>
            <a:ahLst/>
            <a:cxnLst/>
            <a:rect r="r" b="b" t="t" l="l"/>
            <a:pathLst>
              <a:path h="6643124" w="10221948">
                <a:moveTo>
                  <a:pt x="0" y="0"/>
                </a:moveTo>
                <a:lnTo>
                  <a:pt x="10221948" y="0"/>
                </a:lnTo>
                <a:lnTo>
                  <a:pt x="10221948" y="6643124"/>
                </a:lnTo>
                <a:lnTo>
                  <a:pt x="0" y="6643124"/>
                </a:lnTo>
                <a:lnTo>
                  <a:pt x="0" y="0"/>
                </a:lnTo>
                <a:close/>
              </a:path>
            </a:pathLst>
          </a:custGeom>
          <a:blipFill>
            <a:blip r:embed="rId8"/>
            <a:stretch>
              <a:fillRect l="-1626" t="0" r="0" b="0"/>
            </a:stretch>
          </a:blipFill>
        </p:spPr>
      </p:sp>
      <p:sp>
        <p:nvSpPr>
          <p:cNvPr name="TextBox 14" id="14"/>
          <p:cNvSpPr txBox="true"/>
          <p:nvPr/>
        </p:nvSpPr>
        <p:spPr>
          <a:xfrm rot="0">
            <a:off x="1028700" y="1000125"/>
            <a:ext cx="12913305" cy="893826"/>
          </a:xfrm>
          <a:prstGeom prst="rect">
            <a:avLst/>
          </a:prstGeom>
        </p:spPr>
        <p:txBody>
          <a:bodyPr anchor="t" rtlCol="false" tIns="0" lIns="0" bIns="0" rIns="0">
            <a:spAutoFit/>
          </a:bodyPr>
          <a:lstStyle/>
          <a:p>
            <a:pPr algn="l">
              <a:lnSpc>
                <a:spcPts val="6327"/>
              </a:lnSpc>
            </a:pPr>
            <a:r>
              <a:rPr lang="en-US" sz="5700">
                <a:solidFill>
                  <a:srgbClr val="FFFFFF"/>
                </a:solidFill>
                <a:latin typeface="Horizon"/>
              </a:rPr>
              <a:t>DATABASE STRUCTURE</a:t>
            </a:r>
          </a:p>
        </p:txBody>
      </p:sp>
      <p:sp>
        <p:nvSpPr>
          <p:cNvPr name="TextBox 15" id="15"/>
          <p:cNvSpPr txBox="true"/>
          <p:nvPr/>
        </p:nvSpPr>
        <p:spPr>
          <a:xfrm rot="0">
            <a:off x="1028700" y="2558026"/>
            <a:ext cx="4966819" cy="4939030"/>
          </a:xfrm>
          <a:prstGeom prst="rect">
            <a:avLst/>
          </a:prstGeom>
        </p:spPr>
        <p:txBody>
          <a:bodyPr anchor="t" rtlCol="false" tIns="0" lIns="0" bIns="0" rIns="0">
            <a:spAutoFit/>
          </a:bodyPr>
          <a:lstStyle/>
          <a:p>
            <a:pPr algn="l" marL="604516" indent="-302258" lvl="1">
              <a:lnSpc>
                <a:spcPts val="3919"/>
              </a:lnSpc>
              <a:buFont typeface="Arial"/>
              <a:buChar char="•"/>
            </a:pPr>
            <a:r>
              <a:rPr lang="en-US" sz="2799">
                <a:solidFill>
                  <a:srgbClr val="FFFFFF"/>
                </a:solidFill>
                <a:latin typeface="Open Sans"/>
              </a:rPr>
              <a:t>3 Tables</a:t>
            </a:r>
          </a:p>
          <a:p>
            <a:pPr algn="l" marL="604516" indent="-302258" lvl="1">
              <a:lnSpc>
                <a:spcPts val="3919"/>
              </a:lnSpc>
              <a:buFont typeface="Arial"/>
              <a:buChar char="•"/>
            </a:pPr>
            <a:r>
              <a:rPr lang="en-US" sz="2799">
                <a:solidFill>
                  <a:srgbClr val="FFFFFF"/>
                </a:solidFill>
                <a:latin typeface="Open Sans"/>
              </a:rPr>
              <a:t>13 Columns overall</a:t>
            </a:r>
          </a:p>
          <a:p>
            <a:pPr algn="l" marL="604516" indent="-302258" lvl="1">
              <a:lnSpc>
                <a:spcPts val="3919"/>
              </a:lnSpc>
              <a:buFont typeface="Arial"/>
              <a:buChar char="•"/>
            </a:pPr>
            <a:r>
              <a:rPr lang="en-US" sz="2799">
                <a:solidFill>
                  <a:srgbClr val="FFFFFF"/>
                </a:solidFill>
                <a:latin typeface="Open Sans"/>
              </a:rPr>
              <a:t>3 Primary Keys</a:t>
            </a:r>
          </a:p>
          <a:p>
            <a:pPr algn="l" marL="604516" indent="-302258" lvl="1">
              <a:lnSpc>
                <a:spcPts val="3919"/>
              </a:lnSpc>
              <a:buFont typeface="Arial"/>
              <a:buChar char="•"/>
            </a:pPr>
            <a:r>
              <a:rPr lang="en-US" sz="2799">
                <a:solidFill>
                  <a:srgbClr val="FFFFFF"/>
                </a:solidFill>
                <a:latin typeface="Open Sans"/>
              </a:rPr>
              <a:t>2 Foreign Keys</a:t>
            </a:r>
          </a:p>
          <a:p>
            <a:pPr algn="l">
              <a:lnSpc>
                <a:spcPts val="3919"/>
              </a:lnSpc>
            </a:pPr>
          </a:p>
          <a:p>
            <a:pPr algn="l" marL="604516" indent="-302258" lvl="1">
              <a:lnSpc>
                <a:spcPts val="3919"/>
              </a:lnSpc>
              <a:buFont typeface="Arial"/>
              <a:buChar char="•"/>
            </a:pPr>
            <a:r>
              <a:rPr lang="en-US" sz="2799">
                <a:solidFill>
                  <a:srgbClr val="FFFFFF"/>
                </a:solidFill>
                <a:latin typeface="Open Sans"/>
              </a:rPr>
              <a:t>Address in the actual table has been split into 5 different tables for formatting and data validation purposes</a:t>
            </a:r>
          </a:p>
        </p:txBody>
      </p:sp>
      <p:sp>
        <p:nvSpPr>
          <p:cNvPr name="Freeform 16" id="16"/>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1098" y="1979996"/>
            <a:ext cx="10723741" cy="6327007"/>
          </a:xfrm>
          <a:custGeom>
            <a:avLst/>
            <a:gdLst/>
            <a:ahLst/>
            <a:cxnLst/>
            <a:rect r="r" b="b" t="t" l="l"/>
            <a:pathLst>
              <a:path h="6327007" w="10723741">
                <a:moveTo>
                  <a:pt x="0" y="0"/>
                </a:moveTo>
                <a:lnTo>
                  <a:pt x="10723741" y="0"/>
                </a:lnTo>
                <a:lnTo>
                  <a:pt x="10723741" y="6327008"/>
                </a:lnTo>
                <a:lnTo>
                  <a:pt x="0" y="6327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634437" y="2576086"/>
            <a:ext cx="4729376" cy="4729376"/>
          </a:xfrm>
          <a:custGeom>
            <a:avLst/>
            <a:gdLst/>
            <a:ahLst/>
            <a:cxnLst/>
            <a:rect r="r" b="b" t="t" l="l"/>
            <a:pathLst>
              <a:path h="4729376" w="4729376">
                <a:moveTo>
                  <a:pt x="0" y="0"/>
                </a:moveTo>
                <a:lnTo>
                  <a:pt x="4729376" y="0"/>
                </a:lnTo>
                <a:lnTo>
                  <a:pt x="4729376" y="4729376"/>
                </a:lnTo>
                <a:lnTo>
                  <a:pt x="0" y="4729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2700000">
            <a:off x="1837055" y="2772808"/>
            <a:ext cx="4324140" cy="4335933"/>
            <a:chOff x="0" y="0"/>
            <a:chExt cx="5765520" cy="5781244"/>
          </a:xfrm>
        </p:grpSpPr>
        <p:pic>
          <p:nvPicPr>
            <p:cNvPr name="Picture 5" id="5"/>
            <p:cNvPicPr>
              <a:picLocks noChangeAspect="true"/>
            </p:cNvPicPr>
            <p:nvPr/>
          </p:nvPicPr>
          <p:blipFill>
            <a:blip r:embed="rId6"/>
            <a:srcRect l="21951" t="0" r="21951" b="0"/>
            <a:stretch>
              <a:fillRect/>
            </a:stretch>
          </p:blipFill>
          <p:spPr>
            <a:xfrm flipH="false" flipV="false">
              <a:off x="0" y="0"/>
              <a:ext cx="5765520" cy="5781244"/>
            </a:xfrm>
            <a:prstGeom prst="rect">
              <a:avLst/>
            </a:prstGeom>
          </p:spPr>
        </p:pic>
      </p:grpSp>
      <p:sp>
        <p:nvSpPr>
          <p:cNvPr name="Freeform 6" id="6"/>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2" id="12"/>
          <p:cNvGrpSpPr/>
          <p:nvPr/>
        </p:nvGrpSpPr>
        <p:grpSpPr>
          <a:xfrm rot="0">
            <a:off x="8119372" y="1851344"/>
            <a:ext cx="2584283" cy="288774"/>
            <a:chOff x="0" y="0"/>
            <a:chExt cx="680634" cy="76056"/>
          </a:xfrm>
        </p:grpSpPr>
        <p:sp>
          <p:nvSpPr>
            <p:cNvPr name="Freeform 13" id="13"/>
            <p:cNvSpPr/>
            <p:nvPr/>
          </p:nvSpPr>
          <p:spPr>
            <a:xfrm flipH="false" flipV="false" rot="0">
              <a:off x="0" y="0"/>
              <a:ext cx="680634" cy="76056"/>
            </a:xfrm>
            <a:custGeom>
              <a:avLst/>
              <a:gdLst/>
              <a:ahLst/>
              <a:cxnLst/>
              <a:rect r="r" b="b" t="t" l="l"/>
              <a:pathLst>
                <a:path h="76056" w="680634">
                  <a:moveTo>
                    <a:pt x="0" y="0"/>
                  </a:moveTo>
                  <a:lnTo>
                    <a:pt x="680634" y="0"/>
                  </a:lnTo>
                  <a:lnTo>
                    <a:pt x="680634" y="76056"/>
                  </a:lnTo>
                  <a:lnTo>
                    <a:pt x="0" y="76056"/>
                  </a:lnTo>
                  <a:close/>
                </a:path>
              </a:pathLst>
            </a:custGeom>
            <a:solidFill>
              <a:srgbClr val="FFDE59"/>
            </a:solidFill>
          </p:spPr>
        </p:sp>
        <p:sp>
          <p:nvSpPr>
            <p:cNvPr name="TextBox 14" id="14"/>
            <p:cNvSpPr txBox="true"/>
            <p:nvPr/>
          </p:nvSpPr>
          <p:spPr>
            <a:xfrm>
              <a:off x="0" y="-76200"/>
              <a:ext cx="680634" cy="152256"/>
            </a:xfrm>
            <a:prstGeom prst="rect">
              <a:avLst/>
            </a:prstGeom>
          </p:spPr>
          <p:txBody>
            <a:bodyPr anchor="ctr" rtlCol="false" tIns="50800" lIns="50800" bIns="50800" rIns="50800"/>
            <a:lstStyle/>
            <a:p>
              <a:pPr algn="ctr">
                <a:lnSpc>
                  <a:spcPts val="3695"/>
                </a:lnSpc>
              </a:pPr>
            </a:p>
          </p:txBody>
        </p:sp>
      </p:grpSp>
      <p:grpSp>
        <p:nvGrpSpPr>
          <p:cNvPr name="Group 15" id="15"/>
          <p:cNvGrpSpPr/>
          <p:nvPr/>
        </p:nvGrpSpPr>
        <p:grpSpPr>
          <a:xfrm rot="0">
            <a:off x="12638016" y="2959268"/>
            <a:ext cx="4843242" cy="2804367"/>
            <a:chOff x="0" y="0"/>
            <a:chExt cx="6457656" cy="3739155"/>
          </a:xfrm>
        </p:grpSpPr>
        <p:sp>
          <p:nvSpPr>
            <p:cNvPr name="Freeform 16" id="16"/>
            <p:cNvSpPr/>
            <p:nvPr/>
          </p:nvSpPr>
          <p:spPr>
            <a:xfrm flipH="false" flipV="false" rot="0">
              <a:off x="0" y="152742"/>
              <a:ext cx="852286" cy="730835"/>
            </a:xfrm>
            <a:custGeom>
              <a:avLst/>
              <a:gdLst/>
              <a:ahLst/>
              <a:cxnLst/>
              <a:rect r="r" b="b" t="t" l="l"/>
              <a:pathLst>
                <a:path h="730835" w="852286">
                  <a:moveTo>
                    <a:pt x="0" y="0"/>
                  </a:moveTo>
                  <a:lnTo>
                    <a:pt x="852286" y="0"/>
                  </a:lnTo>
                  <a:lnTo>
                    <a:pt x="852286" y="730836"/>
                  </a:lnTo>
                  <a:lnTo>
                    <a:pt x="0" y="73083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7" id="17"/>
            <p:cNvSpPr txBox="true"/>
            <p:nvPr/>
          </p:nvSpPr>
          <p:spPr>
            <a:xfrm rot="0">
              <a:off x="0" y="1184127"/>
              <a:ext cx="6296903" cy="2555028"/>
            </a:xfrm>
            <a:prstGeom prst="rect">
              <a:avLst/>
            </a:prstGeom>
          </p:spPr>
          <p:txBody>
            <a:bodyPr anchor="t" rtlCol="false" tIns="0" lIns="0" bIns="0" rIns="0">
              <a:spAutoFit/>
            </a:bodyPr>
            <a:lstStyle/>
            <a:p>
              <a:pPr algn="l">
                <a:lnSpc>
                  <a:spcPts val="3080"/>
                </a:lnSpc>
              </a:pPr>
              <a:r>
                <a:rPr lang="en-US" sz="2000">
                  <a:solidFill>
                    <a:srgbClr val="000000"/>
                  </a:solidFill>
                  <a:latin typeface="Open Sauce"/>
                </a:rPr>
                <a:t>Available under GNU General Public License and has a large community of users and developers. It works with various operating systems, languages and platforms.</a:t>
              </a:r>
            </a:p>
          </p:txBody>
        </p:sp>
        <p:sp>
          <p:nvSpPr>
            <p:cNvPr name="TextBox 18" id="18"/>
            <p:cNvSpPr txBox="true"/>
            <p:nvPr/>
          </p:nvSpPr>
          <p:spPr>
            <a:xfrm rot="0">
              <a:off x="1310303" y="-38100"/>
              <a:ext cx="5147353" cy="1074420"/>
            </a:xfrm>
            <a:prstGeom prst="rect">
              <a:avLst/>
            </a:prstGeom>
          </p:spPr>
          <p:txBody>
            <a:bodyPr anchor="t" rtlCol="false" tIns="0" lIns="0" bIns="0" rIns="0">
              <a:spAutoFit/>
            </a:bodyPr>
            <a:lstStyle/>
            <a:p>
              <a:pPr algn="l">
                <a:lnSpc>
                  <a:spcPts val="3360"/>
                </a:lnSpc>
              </a:pPr>
              <a:r>
                <a:rPr lang="en-US" sz="2400">
                  <a:solidFill>
                    <a:srgbClr val="004AAD"/>
                  </a:solidFill>
                  <a:latin typeface="Open Sans Bold"/>
                </a:rPr>
                <a:t>Open Source, Compatible and Portable</a:t>
              </a:r>
            </a:p>
          </p:txBody>
        </p:sp>
      </p:grpSp>
      <p:grpSp>
        <p:nvGrpSpPr>
          <p:cNvPr name="Group 19" id="19"/>
          <p:cNvGrpSpPr/>
          <p:nvPr/>
        </p:nvGrpSpPr>
        <p:grpSpPr>
          <a:xfrm rot="0">
            <a:off x="7505224" y="2959268"/>
            <a:ext cx="4722678" cy="1632792"/>
            <a:chOff x="0" y="0"/>
            <a:chExt cx="6296903" cy="2177055"/>
          </a:xfrm>
        </p:grpSpPr>
        <p:sp>
          <p:nvSpPr>
            <p:cNvPr name="Freeform 20" id="20"/>
            <p:cNvSpPr/>
            <p:nvPr/>
          </p:nvSpPr>
          <p:spPr>
            <a:xfrm flipH="false" flipV="false" rot="0">
              <a:off x="0" y="152742"/>
              <a:ext cx="818863" cy="730835"/>
            </a:xfrm>
            <a:custGeom>
              <a:avLst/>
              <a:gdLst/>
              <a:ahLst/>
              <a:cxnLst/>
              <a:rect r="r" b="b" t="t" l="l"/>
              <a:pathLst>
                <a:path h="730835" w="818863">
                  <a:moveTo>
                    <a:pt x="0" y="0"/>
                  </a:moveTo>
                  <a:lnTo>
                    <a:pt x="818863" y="0"/>
                  </a:lnTo>
                  <a:lnTo>
                    <a:pt x="818863" y="730836"/>
                  </a:lnTo>
                  <a:lnTo>
                    <a:pt x="0" y="73083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1" id="21"/>
            <p:cNvSpPr txBox="true"/>
            <p:nvPr/>
          </p:nvSpPr>
          <p:spPr>
            <a:xfrm rot="0">
              <a:off x="0" y="1184127"/>
              <a:ext cx="6296903" cy="992928"/>
            </a:xfrm>
            <a:prstGeom prst="rect">
              <a:avLst/>
            </a:prstGeom>
          </p:spPr>
          <p:txBody>
            <a:bodyPr anchor="t" rtlCol="false" tIns="0" lIns="0" bIns="0" rIns="0">
              <a:spAutoFit/>
            </a:bodyPr>
            <a:lstStyle/>
            <a:p>
              <a:pPr algn="l">
                <a:lnSpc>
                  <a:spcPts val="3080"/>
                </a:lnSpc>
              </a:pPr>
              <a:r>
                <a:rPr lang="en-US" sz="2000">
                  <a:solidFill>
                    <a:srgbClr val="000000"/>
                  </a:solidFill>
                  <a:latin typeface="Open Sauce"/>
                </a:rPr>
                <a:t>Easy to download, use and administer the software</a:t>
              </a:r>
            </a:p>
          </p:txBody>
        </p:sp>
        <p:sp>
          <p:nvSpPr>
            <p:cNvPr name="TextBox 22" id="22"/>
            <p:cNvSpPr txBox="true"/>
            <p:nvPr/>
          </p:nvSpPr>
          <p:spPr>
            <a:xfrm rot="0">
              <a:off x="1310303" y="-38100"/>
              <a:ext cx="4392721" cy="1074420"/>
            </a:xfrm>
            <a:prstGeom prst="rect">
              <a:avLst/>
            </a:prstGeom>
          </p:spPr>
          <p:txBody>
            <a:bodyPr anchor="t" rtlCol="false" tIns="0" lIns="0" bIns="0" rIns="0">
              <a:spAutoFit/>
            </a:bodyPr>
            <a:lstStyle/>
            <a:p>
              <a:pPr algn="l">
                <a:lnSpc>
                  <a:spcPts val="3360"/>
                </a:lnSpc>
              </a:pPr>
              <a:r>
                <a:rPr lang="en-US" sz="2400">
                  <a:solidFill>
                    <a:srgbClr val="004AAD"/>
                  </a:solidFill>
                  <a:latin typeface="Open Sans Bold"/>
                </a:rPr>
                <a:t>Makes everything easier for you</a:t>
              </a:r>
            </a:p>
          </p:txBody>
        </p:sp>
      </p:grpSp>
      <p:grpSp>
        <p:nvGrpSpPr>
          <p:cNvPr name="Group 23" id="23"/>
          <p:cNvGrpSpPr/>
          <p:nvPr/>
        </p:nvGrpSpPr>
        <p:grpSpPr>
          <a:xfrm rot="0">
            <a:off x="7505224" y="6297789"/>
            <a:ext cx="4722678" cy="2284236"/>
            <a:chOff x="0" y="0"/>
            <a:chExt cx="6296903" cy="3045647"/>
          </a:xfrm>
        </p:grpSpPr>
        <p:sp>
          <p:nvSpPr>
            <p:cNvPr name="Freeform 24" id="24"/>
            <p:cNvSpPr/>
            <p:nvPr/>
          </p:nvSpPr>
          <p:spPr>
            <a:xfrm flipH="false" flipV="false" rot="0">
              <a:off x="0" y="0"/>
              <a:ext cx="735567" cy="824165"/>
            </a:xfrm>
            <a:custGeom>
              <a:avLst/>
              <a:gdLst/>
              <a:ahLst/>
              <a:cxnLst/>
              <a:rect r="r" b="b" t="t" l="l"/>
              <a:pathLst>
                <a:path h="824165" w="735567">
                  <a:moveTo>
                    <a:pt x="0" y="0"/>
                  </a:moveTo>
                  <a:lnTo>
                    <a:pt x="735567" y="0"/>
                  </a:lnTo>
                  <a:lnTo>
                    <a:pt x="735567" y="824165"/>
                  </a:lnTo>
                  <a:lnTo>
                    <a:pt x="0" y="82416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5" id="25"/>
            <p:cNvSpPr txBox="true"/>
            <p:nvPr/>
          </p:nvSpPr>
          <p:spPr>
            <a:xfrm rot="0">
              <a:off x="0" y="1011319"/>
              <a:ext cx="6296903" cy="2034328"/>
            </a:xfrm>
            <a:prstGeom prst="rect">
              <a:avLst/>
            </a:prstGeom>
          </p:spPr>
          <p:txBody>
            <a:bodyPr anchor="t" rtlCol="false" tIns="0" lIns="0" bIns="0" rIns="0">
              <a:spAutoFit/>
            </a:bodyPr>
            <a:lstStyle/>
            <a:p>
              <a:pPr algn="l">
                <a:lnSpc>
                  <a:spcPts val="3080"/>
                </a:lnSpc>
              </a:pPr>
              <a:r>
                <a:rPr lang="en-US" sz="2000">
                  <a:solidFill>
                    <a:srgbClr val="000000"/>
                  </a:solidFill>
                  <a:latin typeface="Open Sauce"/>
                </a:rPr>
                <a:t>MySQL is where we created our database and in that database we created the tables and columns needed to execute the functions.</a:t>
              </a:r>
            </a:p>
          </p:txBody>
        </p:sp>
        <p:sp>
          <p:nvSpPr>
            <p:cNvPr name="TextBox 26" id="26"/>
            <p:cNvSpPr txBox="true"/>
            <p:nvPr/>
          </p:nvSpPr>
          <p:spPr>
            <a:xfrm rot="0">
              <a:off x="1310303" y="135222"/>
              <a:ext cx="4392721" cy="515620"/>
            </a:xfrm>
            <a:prstGeom prst="rect">
              <a:avLst/>
            </a:prstGeom>
          </p:spPr>
          <p:txBody>
            <a:bodyPr anchor="t" rtlCol="false" tIns="0" lIns="0" bIns="0" rIns="0">
              <a:spAutoFit/>
            </a:bodyPr>
            <a:lstStyle/>
            <a:p>
              <a:pPr algn="l">
                <a:lnSpc>
                  <a:spcPts val="3360"/>
                </a:lnSpc>
              </a:pPr>
              <a:r>
                <a:rPr lang="en-US" sz="2400">
                  <a:solidFill>
                    <a:srgbClr val="004AAD"/>
                  </a:solidFill>
                  <a:latin typeface="Open Sans Bold"/>
                </a:rPr>
                <a:t>Database and Tables</a:t>
              </a:r>
            </a:p>
          </p:txBody>
        </p:sp>
      </p:grpSp>
      <p:grpSp>
        <p:nvGrpSpPr>
          <p:cNvPr name="Group 27" id="27"/>
          <p:cNvGrpSpPr/>
          <p:nvPr/>
        </p:nvGrpSpPr>
        <p:grpSpPr>
          <a:xfrm rot="0">
            <a:off x="12638016" y="6297789"/>
            <a:ext cx="4722678" cy="3455811"/>
            <a:chOff x="0" y="0"/>
            <a:chExt cx="6296903" cy="4607747"/>
          </a:xfrm>
        </p:grpSpPr>
        <p:sp>
          <p:nvSpPr>
            <p:cNvPr name="TextBox 28" id="28"/>
            <p:cNvSpPr txBox="true"/>
            <p:nvPr/>
          </p:nvSpPr>
          <p:spPr>
            <a:xfrm rot="0">
              <a:off x="0" y="1011319"/>
              <a:ext cx="6296903" cy="3596428"/>
            </a:xfrm>
            <a:prstGeom prst="rect">
              <a:avLst/>
            </a:prstGeom>
          </p:spPr>
          <p:txBody>
            <a:bodyPr anchor="t" rtlCol="false" tIns="0" lIns="0" bIns="0" rIns="0">
              <a:spAutoFit/>
            </a:bodyPr>
            <a:lstStyle/>
            <a:p>
              <a:pPr algn="l">
                <a:lnSpc>
                  <a:spcPts val="3080"/>
                </a:lnSpc>
              </a:pPr>
              <a:r>
                <a:rPr lang="en-US" sz="2000">
                  <a:solidFill>
                    <a:srgbClr val="000000"/>
                  </a:solidFill>
                  <a:latin typeface="Open Sauce"/>
                </a:rPr>
                <a:t>He had difficulties when it come to updating the current balance. At first we had three different queries - a select, join and update. Once realizing we can join these queries together we adjusted the queries to one allowing it to work seamlessly </a:t>
              </a:r>
            </a:p>
          </p:txBody>
        </p:sp>
        <p:sp>
          <p:nvSpPr>
            <p:cNvPr name="TextBox 29" id="29"/>
            <p:cNvSpPr txBox="true"/>
            <p:nvPr/>
          </p:nvSpPr>
          <p:spPr>
            <a:xfrm rot="0">
              <a:off x="1310303" y="135222"/>
              <a:ext cx="4392721" cy="515620"/>
            </a:xfrm>
            <a:prstGeom prst="rect">
              <a:avLst/>
            </a:prstGeom>
          </p:spPr>
          <p:txBody>
            <a:bodyPr anchor="t" rtlCol="false" tIns="0" lIns="0" bIns="0" rIns="0">
              <a:spAutoFit/>
            </a:bodyPr>
            <a:lstStyle/>
            <a:p>
              <a:pPr algn="l">
                <a:lnSpc>
                  <a:spcPts val="3360"/>
                </a:lnSpc>
              </a:pPr>
              <a:r>
                <a:rPr lang="en-US" sz="2400">
                  <a:solidFill>
                    <a:srgbClr val="004AAD"/>
                  </a:solidFill>
                  <a:latin typeface="Open Sans Bold"/>
                </a:rPr>
                <a:t>Difficulties</a:t>
              </a:r>
            </a:p>
          </p:txBody>
        </p:sp>
        <p:sp>
          <p:nvSpPr>
            <p:cNvPr name="Freeform 30" id="30"/>
            <p:cNvSpPr/>
            <p:nvPr/>
          </p:nvSpPr>
          <p:spPr>
            <a:xfrm flipH="false" flipV="false" rot="0">
              <a:off x="0" y="0"/>
              <a:ext cx="818863" cy="818863"/>
            </a:xfrm>
            <a:custGeom>
              <a:avLst/>
              <a:gdLst/>
              <a:ahLst/>
              <a:cxnLst/>
              <a:rect r="r" b="b" t="t" l="l"/>
              <a:pathLst>
                <a:path h="818863" w="818863">
                  <a:moveTo>
                    <a:pt x="0" y="0"/>
                  </a:moveTo>
                  <a:lnTo>
                    <a:pt x="818863" y="0"/>
                  </a:lnTo>
                  <a:lnTo>
                    <a:pt x="818863" y="818863"/>
                  </a:lnTo>
                  <a:lnTo>
                    <a:pt x="0" y="818863"/>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grpSp>
      <p:sp>
        <p:nvSpPr>
          <p:cNvPr name="TextBox 31" id="31"/>
          <p:cNvSpPr txBox="true"/>
          <p:nvPr/>
        </p:nvSpPr>
        <p:spPr>
          <a:xfrm rot="0">
            <a:off x="7885667" y="1009650"/>
            <a:ext cx="4227202" cy="868807"/>
          </a:xfrm>
          <a:prstGeom prst="rect">
            <a:avLst/>
          </a:prstGeom>
        </p:spPr>
        <p:txBody>
          <a:bodyPr anchor="t" rtlCol="false" tIns="0" lIns="0" bIns="0" rIns="0">
            <a:spAutoFit/>
          </a:bodyPr>
          <a:lstStyle/>
          <a:p>
            <a:pPr algn="l">
              <a:lnSpc>
                <a:spcPts val="6104"/>
              </a:lnSpc>
            </a:pPr>
            <a:r>
              <a:rPr lang="en-US" sz="5600">
                <a:solidFill>
                  <a:srgbClr val="000000"/>
                </a:solidFill>
                <a:latin typeface="Horizon"/>
              </a:rPr>
              <a:t>MYSQL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204B"/>
        </a:solidFill>
      </p:bgPr>
    </p:bg>
    <p:spTree>
      <p:nvGrpSpPr>
        <p:cNvPr id="1" name=""/>
        <p:cNvGrpSpPr/>
        <p:nvPr/>
      </p:nvGrpSpPr>
      <p:grpSpPr>
        <a:xfrm>
          <a:off x="0" y="0"/>
          <a:ext cx="0" cy="0"/>
          <a:chOff x="0" y="0"/>
          <a:chExt cx="0" cy="0"/>
        </a:xfrm>
      </p:grpSpPr>
      <p:sp>
        <p:nvSpPr>
          <p:cNvPr name="Freeform 2" id="2"/>
          <p:cNvSpPr/>
          <p:nvPr/>
        </p:nvSpPr>
        <p:spPr>
          <a:xfrm flipH="false" flipV="false" rot="0">
            <a:off x="-182782" y="8566292"/>
            <a:ext cx="18288000" cy="6195060"/>
          </a:xfrm>
          <a:custGeom>
            <a:avLst/>
            <a:gdLst/>
            <a:ahLst/>
            <a:cxnLst/>
            <a:rect r="r" b="b" t="t" l="l"/>
            <a:pathLst>
              <a:path h="6195060" w="18288000">
                <a:moveTo>
                  <a:pt x="0" y="0"/>
                </a:moveTo>
                <a:lnTo>
                  <a:pt x="18288000" y="0"/>
                </a:lnTo>
                <a:lnTo>
                  <a:pt x="18288000" y="6195060"/>
                </a:lnTo>
                <a:lnTo>
                  <a:pt x="0" y="6195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5787829"/>
            <a:ext cx="16230600" cy="3625865"/>
            <a:chOff x="0" y="0"/>
            <a:chExt cx="21640800" cy="4834487"/>
          </a:xfrm>
        </p:grpSpPr>
        <p:pic>
          <p:nvPicPr>
            <p:cNvPr name="Picture 4" id="4"/>
            <p:cNvPicPr>
              <a:picLocks noChangeAspect="true"/>
            </p:cNvPicPr>
            <p:nvPr/>
          </p:nvPicPr>
          <p:blipFill>
            <a:blip r:embed="rId4"/>
            <a:srcRect l="0" t="23937" r="0" b="23937"/>
            <a:stretch>
              <a:fillRect/>
            </a:stretch>
          </p:blipFill>
          <p:spPr>
            <a:xfrm flipH="false" flipV="false">
              <a:off x="0" y="0"/>
              <a:ext cx="21640800" cy="4834487"/>
            </a:xfrm>
            <a:prstGeom prst="rect">
              <a:avLst/>
            </a:prstGeom>
          </p:spPr>
        </p:pic>
      </p:grpSp>
      <p:sp>
        <p:nvSpPr>
          <p:cNvPr name="Freeform 5" id="5"/>
          <p:cNvSpPr/>
          <p:nvPr/>
        </p:nvSpPr>
        <p:spPr>
          <a:xfrm flipH="false" flipV="false" rot="0">
            <a:off x="-3828620" y="-2438400"/>
            <a:ext cx="6187669" cy="4114800"/>
          </a:xfrm>
          <a:custGeom>
            <a:avLst/>
            <a:gdLst/>
            <a:ahLst/>
            <a:cxnLst/>
            <a:rect r="r" b="b" t="t" l="l"/>
            <a:pathLst>
              <a:path h="4114800" w="6187669">
                <a:moveTo>
                  <a:pt x="0" y="0"/>
                </a:moveTo>
                <a:lnTo>
                  <a:pt x="6187669" y="0"/>
                </a:lnTo>
                <a:lnTo>
                  <a:pt x="618766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618734" y="1218882"/>
            <a:ext cx="611593" cy="480865"/>
          </a:xfrm>
          <a:custGeom>
            <a:avLst/>
            <a:gdLst/>
            <a:ahLst/>
            <a:cxnLst/>
            <a:rect r="r" b="b" t="t" l="l"/>
            <a:pathLst>
              <a:path h="480865" w="611593">
                <a:moveTo>
                  <a:pt x="0" y="0"/>
                </a:moveTo>
                <a:lnTo>
                  <a:pt x="611593" y="0"/>
                </a:lnTo>
                <a:lnTo>
                  <a:pt x="611593" y="480866"/>
                </a:lnTo>
                <a:lnTo>
                  <a:pt x="0" y="4808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9689187" y="1218882"/>
            <a:ext cx="509646" cy="509646"/>
          </a:xfrm>
          <a:custGeom>
            <a:avLst/>
            <a:gdLst/>
            <a:ahLst/>
            <a:cxnLst/>
            <a:rect r="r" b="b" t="t" l="l"/>
            <a:pathLst>
              <a:path h="509646" w="509646">
                <a:moveTo>
                  <a:pt x="0" y="0"/>
                </a:moveTo>
                <a:lnTo>
                  <a:pt x="509646" y="0"/>
                </a:lnTo>
                <a:lnTo>
                  <a:pt x="509646" y="509646"/>
                </a:lnTo>
                <a:lnTo>
                  <a:pt x="0" y="5096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2618734" y="1899773"/>
            <a:ext cx="6213171" cy="3495040"/>
          </a:xfrm>
          <a:prstGeom prst="rect">
            <a:avLst/>
          </a:prstGeom>
        </p:spPr>
        <p:txBody>
          <a:bodyPr anchor="t" rtlCol="false" tIns="0" lIns="0" bIns="0" rIns="0">
            <a:spAutoFit/>
          </a:bodyPr>
          <a:lstStyle/>
          <a:p>
            <a:pPr algn="l">
              <a:lnSpc>
                <a:spcPts val="3080"/>
              </a:lnSpc>
            </a:pPr>
            <a:r>
              <a:rPr lang="en-US" sz="2000">
                <a:solidFill>
                  <a:srgbClr val="FFFFFF"/>
                </a:solidFill>
                <a:latin typeface="Open Sauce"/>
              </a:rPr>
              <a:t>After creating our database in mySQL we moved on to IntelliJ to write our Java program. We used IntelliJ as it an integrated Java development environment and support testing through a Maven Project.</a:t>
            </a:r>
          </a:p>
          <a:p>
            <a:pPr algn="l">
              <a:lnSpc>
                <a:spcPts val="3080"/>
              </a:lnSpc>
            </a:pPr>
            <a:r>
              <a:rPr lang="en-US" sz="2000">
                <a:solidFill>
                  <a:srgbClr val="FFFFFF"/>
                </a:solidFill>
                <a:latin typeface="Open Sauce"/>
              </a:rPr>
              <a:t>For the connection you need a mysql-connector-java dependency and a SQL connection String.</a:t>
            </a:r>
          </a:p>
          <a:p>
            <a:pPr algn="l">
              <a:lnSpc>
                <a:spcPts val="3080"/>
              </a:lnSpc>
            </a:pPr>
            <a:r>
              <a:rPr lang="en-US" sz="2000">
                <a:solidFill>
                  <a:srgbClr val="FFFFFF"/>
                </a:solidFill>
                <a:latin typeface="Open Sauce"/>
              </a:rPr>
              <a:t>We added JDBC as a library in our IntelliJ.</a:t>
            </a:r>
          </a:p>
          <a:p>
            <a:pPr algn="l">
              <a:lnSpc>
                <a:spcPts val="3080"/>
              </a:lnSpc>
            </a:pPr>
            <a:r>
              <a:rPr lang="en-US" sz="2000">
                <a:solidFill>
                  <a:srgbClr val="FFFFFF"/>
                </a:solidFill>
                <a:latin typeface="Open Sauce"/>
              </a:rPr>
              <a:t>Scanner was used to get the user’s input handling.</a:t>
            </a:r>
          </a:p>
        </p:txBody>
      </p:sp>
      <p:sp>
        <p:nvSpPr>
          <p:cNvPr name="TextBox 11" id="11"/>
          <p:cNvSpPr txBox="true"/>
          <p:nvPr/>
        </p:nvSpPr>
        <p:spPr>
          <a:xfrm rot="0">
            <a:off x="3463134" y="1232620"/>
            <a:ext cx="5135679" cy="405764"/>
          </a:xfrm>
          <a:prstGeom prst="rect">
            <a:avLst/>
          </a:prstGeom>
        </p:spPr>
        <p:txBody>
          <a:bodyPr anchor="t" rtlCol="false" tIns="0" lIns="0" bIns="0" rIns="0">
            <a:spAutoFit/>
          </a:bodyPr>
          <a:lstStyle/>
          <a:p>
            <a:pPr algn="l">
              <a:lnSpc>
                <a:spcPts val="3360"/>
              </a:lnSpc>
              <a:spcBef>
                <a:spcPct val="0"/>
              </a:spcBef>
            </a:pPr>
            <a:r>
              <a:rPr lang="en-US" sz="2400">
                <a:solidFill>
                  <a:srgbClr val="FFFFFF"/>
                </a:solidFill>
                <a:latin typeface="Open Sauce Bold"/>
              </a:rPr>
              <a:t>JDBC and Scanner</a:t>
            </a:r>
          </a:p>
        </p:txBody>
      </p:sp>
      <p:sp>
        <p:nvSpPr>
          <p:cNvPr name="TextBox 12" id="12"/>
          <p:cNvSpPr txBox="true"/>
          <p:nvPr/>
        </p:nvSpPr>
        <p:spPr>
          <a:xfrm rot="0">
            <a:off x="9689187" y="1899773"/>
            <a:ext cx="6213171" cy="2713990"/>
          </a:xfrm>
          <a:prstGeom prst="rect">
            <a:avLst/>
          </a:prstGeom>
        </p:spPr>
        <p:txBody>
          <a:bodyPr anchor="t" rtlCol="false" tIns="0" lIns="0" bIns="0" rIns="0">
            <a:spAutoFit/>
          </a:bodyPr>
          <a:lstStyle/>
          <a:p>
            <a:pPr algn="l">
              <a:lnSpc>
                <a:spcPts val="3080"/>
              </a:lnSpc>
            </a:pPr>
            <a:r>
              <a:rPr lang="en-US" sz="2000">
                <a:solidFill>
                  <a:srgbClr val="FFFFFF"/>
                </a:solidFill>
                <a:latin typeface="Open Sauce"/>
              </a:rPr>
              <a:t>We added all the needed dependencies into the pom file in the Maven Project however I did not run a clean &amp; install and therefore my dependencies were not working. </a:t>
            </a:r>
          </a:p>
          <a:p>
            <a:pPr algn="l">
              <a:lnSpc>
                <a:spcPts val="3080"/>
              </a:lnSpc>
            </a:pPr>
            <a:r>
              <a:rPr lang="en-US" sz="2000">
                <a:solidFill>
                  <a:srgbClr val="FFFFFF"/>
                </a:solidFill>
                <a:latin typeface="Open Sauce"/>
              </a:rPr>
              <a:t>The SQL connection URL also served as a challenge, however if you knew the port and connection name it’s actually pretty easy</a:t>
            </a:r>
          </a:p>
        </p:txBody>
      </p:sp>
      <p:sp>
        <p:nvSpPr>
          <p:cNvPr name="TextBox 13" id="13"/>
          <p:cNvSpPr txBox="true"/>
          <p:nvPr/>
        </p:nvSpPr>
        <p:spPr>
          <a:xfrm rot="0">
            <a:off x="10604979" y="1232620"/>
            <a:ext cx="5064287" cy="405764"/>
          </a:xfrm>
          <a:prstGeom prst="rect">
            <a:avLst/>
          </a:prstGeom>
        </p:spPr>
        <p:txBody>
          <a:bodyPr anchor="t" rtlCol="false" tIns="0" lIns="0" bIns="0" rIns="0">
            <a:spAutoFit/>
          </a:bodyPr>
          <a:lstStyle/>
          <a:p>
            <a:pPr algn="l">
              <a:lnSpc>
                <a:spcPts val="3360"/>
              </a:lnSpc>
              <a:spcBef>
                <a:spcPct val="0"/>
              </a:spcBef>
            </a:pPr>
            <a:r>
              <a:rPr lang="en-US" sz="2400">
                <a:solidFill>
                  <a:srgbClr val="FFFFFF"/>
                </a:solidFill>
                <a:latin typeface="Open Sauce Bold"/>
              </a:rPr>
              <a:t>Difficulties</a:t>
            </a:r>
          </a:p>
        </p:txBody>
      </p:sp>
      <p:sp>
        <p:nvSpPr>
          <p:cNvPr name="TextBox 14" id="14"/>
          <p:cNvSpPr txBox="true"/>
          <p:nvPr/>
        </p:nvSpPr>
        <p:spPr>
          <a:xfrm rot="0">
            <a:off x="2454299" y="76200"/>
            <a:ext cx="13767708" cy="852170"/>
          </a:xfrm>
          <a:prstGeom prst="rect">
            <a:avLst/>
          </a:prstGeom>
        </p:spPr>
        <p:txBody>
          <a:bodyPr anchor="t" rtlCol="false" tIns="0" lIns="0" bIns="0" rIns="0">
            <a:spAutoFit/>
          </a:bodyPr>
          <a:lstStyle/>
          <a:p>
            <a:pPr algn="l">
              <a:lnSpc>
                <a:spcPts val="6580"/>
              </a:lnSpc>
              <a:spcBef>
                <a:spcPct val="0"/>
              </a:spcBef>
            </a:pPr>
            <a:r>
              <a:rPr lang="en-US" sz="4700">
                <a:solidFill>
                  <a:srgbClr val="FFFFFF"/>
                </a:solidFill>
                <a:latin typeface="Horizon"/>
              </a:rPr>
              <a:t>CONNECTING MYSQL TO JAVA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951753" y="9565847"/>
            <a:ext cx="4033397" cy="3418304"/>
          </a:xfrm>
          <a:custGeom>
            <a:avLst/>
            <a:gdLst/>
            <a:ahLst/>
            <a:cxnLst/>
            <a:rect r="r" b="b" t="t" l="l"/>
            <a:pathLst>
              <a:path h="3418304" w="4033397">
                <a:moveTo>
                  <a:pt x="0" y="0"/>
                </a:moveTo>
                <a:lnTo>
                  <a:pt x="4033398" y="0"/>
                </a:lnTo>
                <a:lnTo>
                  <a:pt x="4033398" y="3418304"/>
                </a:lnTo>
                <a:lnTo>
                  <a:pt x="0" y="3418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9236" y="6447423"/>
            <a:ext cx="4208100" cy="4208100"/>
          </a:xfrm>
          <a:custGeom>
            <a:avLst/>
            <a:gdLst/>
            <a:ahLst/>
            <a:cxnLst/>
            <a:rect r="r" b="b" t="t" l="l"/>
            <a:pathLst>
              <a:path h="4208100" w="4208100">
                <a:moveTo>
                  <a:pt x="0" y="0"/>
                </a:moveTo>
                <a:lnTo>
                  <a:pt x="4208099" y="0"/>
                </a:lnTo>
                <a:lnTo>
                  <a:pt x="4208099" y="4208100"/>
                </a:lnTo>
                <a:lnTo>
                  <a:pt x="0" y="420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98930" y="-1211968"/>
            <a:ext cx="3039808" cy="4114800"/>
          </a:xfrm>
          <a:custGeom>
            <a:avLst/>
            <a:gdLst/>
            <a:ahLst/>
            <a:cxnLst/>
            <a:rect r="r" b="b" t="t" l="l"/>
            <a:pathLst>
              <a:path h="4114800" w="3039808">
                <a:moveTo>
                  <a:pt x="0" y="0"/>
                </a:moveTo>
                <a:lnTo>
                  <a:pt x="3039809" y="0"/>
                </a:lnTo>
                <a:lnTo>
                  <a:pt x="30398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5400000">
            <a:off x="17442568" y="462600"/>
            <a:ext cx="347839" cy="417825"/>
          </a:xfrm>
          <a:custGeom>
            <a:avLst/>
            <a:gdLst/>
            <a:ahLst/>
            <a:cxnLst/>
            <a:rect r="r" b="b" t="t" l="l"/>
            <a:pathLst>
              <a:path h="417825" w="347839">
                <a:moveTo>
                  <a:pt x="0" y="0"/>
                </a:moveTo>
                <a:lnTo>
                  <a:pt x="347839" y="0"/>
                </a:lnTo>
                <a:lnTo>
                  <a:pt x="347839" y="417825"/>
                </a:lnTo>
                <a:lnTo>
                  <a:pt x="0" y="4178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8094423" y="3769401"/>
            <a:ext cx="544316" cy="2748198"/>
            <a:chOff x="0" y="0"/>
            <a:chExt cx="725755" cy="3664264"/>
          </a:xfrm>
        </p:grpSpPr>
        <p:sp>
          <p:nvSpPr>
            <p:cNvPr name="Freeform 8" id="8"/>
            <p:cNvSpPr/>
            <p:nvPr/>
          </p:nvSpPr>
          <p:spPr>
            <a:xfrm flipH="false" flipV="false" rot="0">
              <a:off x="0" y="0"/>
              <a:ext cx="725755" cy="457225"/>
            </a:xfrm>
            <a:custGeom>
              <a:avLst/>
              <a:gdLst/>
              <a:ahLst/>
              <a:cxnLst/>
              <a:rect r="r" b="b" t="t" l="l"/>
              <a:pathLst>
                <a:path h="457225" w="725755">
                  <a:moveTo>
                    <a:pt x="0" y="0"/>
                  </a:moveTo>
                  <a:lnTo>
                    <a:pt x="725755" y="0"/>
                  </a:lnTo>
                  <a:lnTo>
                    <a:pt x="725755" y="457225"/>
                  </a:lnTo>
                  <a:lnTo>
                    <a:pt x="0" y="4572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0" y="3207039"/>
              <a:ext cx="725755" cy="457225"/>
            </a:xfrm>
            <a:custGeom>
              <a:avLst/>
              <a:gdLst/>
              <a:ahLst/>
              <a:cxnLst/>
              <a:rect r="r" b="b" t="t" l="l"/>
              <a:pathLst>
                <a:path h="457225" w="725755">
                  <a:moveTo>
                    <a:pt x="0" y="0"/>
                  </a:moveTo>
                  <a:lnTo>
                    <a:pt x="725755" y="0"/>
                  </a:lnTo>
                  <a:lnTo>
                    <a:pt x="725755" y="457225"/>
                  </a:lnTo>
                  <a:lnTo>
                    <a:pt x="0" y="4572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0" y="2749813"/>
              <a:ext cx="725755" cy="457225"/>
            </a:xfrm>
            <a:custGeom>
              <a:avLst/>
              <a:gdLst/>
              <a:ahLst/>
              <a:cxnLst/>
              <a:rect r="r" b="b" t="t" l="l"/>
              <a:pathLst>
                <a:path h="457225" w="725755">
                  <a:moveTo>
                    <a:pt x="0" y="0"/>
                  </a:moveTo>
                  <a:lnTo>
                    <a:pt x="725755" y="0"/>
                  </a:lnTo>
                  <a:lnTo>
                    <a:pt x="725755" y="457226"/>
                  </a:lnTo>
                  <a:lnTo>
                    <a:pt x="0" y="4572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0" y="2292588"/>
              <a:ext cx="725755" cy="457225"/>
            </a:xfrm>
            <a:custGeom>
              <a:avLst/>
              <a:gdLst/>
              <a:ahLst/>
              <a:cxnLst/>
              <a:rect r="r" b="b" t="t" l="l"/>
              <a:pathLst>
                <a:path h="457225" w="725755">
                  <a:moveTo>
                    <a:pt x="0" y="0"/>
                  </a:moveTo>
                  <a:lnTo>
                    <a:pt x="725755" y="0"/>
                  </a:lnTo>
                  <a:lnTo>
                    <a:pt x="725755" y="457225"/>
                  </a:lnTo>
                  <a:lnTo>
                    <a:pt x="0" y="4572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0" y="1835362"/>
              <a:ext cx="725755" cy="457225"/>
            </a:xfrm>
            <a:custGeom>
              <a:avLst/>
              <a:gdLst/>
              <a:ahLst/>
              <a:cxnLst/>
              <a:rect r="r" b="b" t="t" l="l"/>
              <a:pathLst>
                <a:path h="457225" w="725755">
                  <a:moveTo>
                    <a:pt x="0" y="0"/>
                  </a:moveTo>
                  <a:lnTo>
                    <a:pt x="725755" y="0"/>
                  </a:lnTo>
                  <a:lnTo>
                    <a:pt x="725755" y="457226"/>
                  </a:lnTo>
                  <a:lnTo>
                    <a:pt x="0" y="4572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0" y="1371676"/>
              <a:ext cx="725755" cy="457225"/>
            </a:xfrm>
            <a:custGeom>
              <a:avLst/>
              <a:gdLst/>
              <a:ahLst/>
              <a:cxnLst/>
              <a:rect r="r" b="b" t="t" l="l"/>
              <a:pathLst>
                <a:path h="457225" w="725755">
                  <a:moveTo>
                    <a:pt x="0" y="0"/>
                  </a:moveTo>
                  <a:lnTo>
                    <a:pt x="725755" y="0"/>
                  </a:lnTo>
                  <a:lnTo>
                    <a:pt x="725755" y="457226"/>
                  </a:lnTo>
                  <a:lnTo>
                    <a:pt x="0" y="4572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0" y="914451"/>
              <a:ext cx="725755" cy="457225"/>
            </a:xfrm>
            <a:custGeom>
              <a:avLst/>
              <a:gdLst/>
              <a:ahLst/>
              <a:cxnLst/>
              <a:rect r="r" b="b" t="t" l="l"/>
              <a:pathLst>
                <a:path h="457225" w="725755">
                  <a:moveTo>
                    <a:pt x="0" y="0"/>
                  </a:moveTo>
                  <a:lnTo>
                    <a:pt x="725755" y="0"/>
                  </a:lnTo>
                  <a:lnTo>
                    <a:pt x="725755" y="457225"/>
                  </a:lnTo>
                  <a:lnTo>
                    <a:pt x="0" y="4572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0" y="457225"/>
              <a:ext cx="725755" cy="457225"/>
            </a:xfrm>
            <a:custGeom>
              <a:avLst/>
              <a:gdLst/>
              <a:ahLst/>
              <a:cxnLst/>
              <a:rect r="r" b="b" t="t" l="l"/>
              <a:pathLst>
                <a:path h="457225" w="725755">
                  <a:moveTo>
                    <a:pt x="0" y="0"/>
                  </a:moveTo>
                  <a:lnTo>
                    <a:pt x="725755" y="0"/>
                  </a:lnTo>
                  <a:lnTo>
                    <a:pt x="725755" y="457226"/>
                  </a:lnTo>
                  <a:lnTo>
                    <a:pt x="0" y="4572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6" id="16"/>
          <p:cNvSpPr/>
          <p:nvPr/>
        </p:nvSpPr>
        <p:spPr>
          <a:xfrm flipH="false" flipV="false" rot="0">
            <a:off x="9615708" y="1388311"/>
            <a:ext cx="548241" cy="667569"/>
          </a:xfrm>
          <a:custGeom>
            <a:avLst/>
            <a:gdLst/>
            <a:ahLst/>
            <a:cxnLst/>
            <a:rect r="r" b="b" t="t" l="l"/>
            <a:pathLst>
              <a:path h="667569" w="548241">
                <a:moveTo>
                  <a:pt x="0" y="0"/>
                </a:moveTo>
                <a:lnTo>
                  <a:pt x="548241" y="0"/>
                </a:lnTo>
                <a:lnTo>
                  <a:pt x="548241" y="667569"/>
                </a:lnTo>
                <a:lnTo>
                  <a:pt x="0" y="6675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9583998" y="4734613"/>
            <a:ext cx="768244" cy="738911"/>
          </a:xfrm>
          <a:custGeom>
            <a:avLst/>
            <a:gdLst/>
            <a:ahLst/>
            <a:cxnLst/>
            <a:rect r="r" b="b" t="t" l="l"/>
            <a:pathLst>
              <a:path h="738911" w="768244">
                <a:moveTo>
                  <a:pt x="0" y="0"/>
                </a:moveTo>
                <a:lnTo>
                  <a:pt x="768244" y="0"/>
                </a:lnTo>
                <a:lnTo>
                  <a:pt x="768244" y="738911"/>
                </a:lnTo>
                <a:lnTo>
                  <a:pt x="0" y="73891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9615708" y="8033090"/>
            <a:ext cx="614147" cy="614147"/>
          </a:xfrm>
          <a:custGeom>
            <a:avLst/>
            <a:gdLst/>
            <a:ahLst/>
            <a:cxnLst/>
            <a:rect r="r" b="b" t="t" l="l"/>
            <a:pathLst>
              <a:path h="614147" w="614147">
                <a:moveTo>
                  <a:pt x="0" y="0"/>
                </a:moveTo>
                <a:lnTo>
                  <a:pt x="614147" y="0"/>
                </a:lnTo>
                <a:lnTo>
                  <a:pt x="614147" y="614147"/>
                </a:lnTo>
                <a:lnTo>
                  <a:pt x="0" y="61414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9" id="19"/>
          <p:cNvGrpSpPr/>
          <p:nvPr/>
        </p:nvGrpSpPr>
        <p:grpSpPr>
          <a:xfrm rot="0">
            <a:off x="794813" y="1592119"/>
            <a:ext cx="7084881" cy="708488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0"/>
              <a:stretch>
                <a:fillRect l="-39219" t="0" r="-39219" b="0"/>
              </a:stretch>
            </a:blipFill>
          </p:spPr>
        </p:sp>
      </p:grpSp>
      <p:sp>
        <p:nvSpPr>
          <p:cNvPr name="TextBox 21" id="21"/>
          <p:cNvSpPr txBox="true"/>
          <p:nvPr/>
        </p:nvSpPr>
        <p:spPr>
          <a:xfrm rot="0">
            <a:off x="10475281" y="1230986"/>
            <a:ext cx="3080363" cy="906018"/>
          </a:xfrm>
          <a:prstGeom prst="rect">
            <a:avLst/>
          </a:prstGeom>
        </p:spPr>
        <p:txBody>
          <a:bodyPr anchor="t" rtlCol="false" tIns="0" lIns="0" bIns="0" rIns="0">
            <a:spAutoFit/>
          </a:bodyPr>
          <a:lstStyle/>
          <a:p>
            <a:pPr algn="l">
              <a:lnSpc>
                <a:spcPts val="3695"/>
              </a:lnSpc>
            </a:pPr>
            <a:r>
              <a:rPr lang="en-US" sz="2399">
                <a:solidFill>
                  <a:srgbClr val="000000"/>
                </a:solidFill>
                <a:latin typeface="Open Sauce Bold"/>
              </a:rPr>
              <a:t>Java Layout and Coding</a:t>
            </a:r>
          </a:p>
        </p:txBody>
      </p:sp>
      <p:sp>
        <p:nvSpPr>
          <p:cNvPr name="TextBox 22" id="22"/>
          <p:cNvSpPr txBox="true"/>
          <p:nvPr/>
        </p:nvSpPr>
        <p:spPr>
          <a:xfrm rot="0">
            <a:off x="9615708" y="2387104"/>
            <a:ext cx="7436173" cy="2111374"/>
          </a:xfrm>
          <a:prstGeom prst="rect">
            <a:avLst/>
          </a:prstGeom>
        </p:spPr>
        <p:txBody>
          <a:bodyPr anchor="t" rtlCol="false" tIns="0" lIns="0" bIns="0" rIns="0">
            <a:spAutoFit/>
          </a:bodyPr>
          <a:lstStyle/>
          <a:p>
            <a:pPr algn="l">
              <a:lnSpc>
                <a:spcPts val="2800"/>
              </a:lnSpc>
            </a:pPr>
            <a:r>
              <a:rPr lang="en-US" sz="2000">
                <a:solidFill>
                  <a:srgbClr val="000000"/>
                </a:solidFill>
                <a:latin typeface="Open Sauce"/>
              </a:rPr>
              <a:t>Within our main fucntion we created a generateReports that would send the connection to the rest of the function that we had. Namely :</a:t>
            </a:r>
          </a:p>
          <a:p>
            <a:pPr algn="l" marL="431807" indent="-215904" lvl="1">
              <a:lnSpc>
                <a:spcPts val="2800"/>
              </a:lnSpc>
              <a:buFont typeface="Arial"/>
              <a:buChar char="•"/>
            </a:pPr>
            <a:r>
              <a:rPr lang="en-US" sz="2000">
                <a:solidFill>
                  <a:srgbClr val="000000"/>
                </a:solidFill>
                <a:latin typeface="Open Sauce Italics"/>
              </a:rPr>
              <a:t>printAddress</a:t>
            </a:r>
          </a:p>
          <a:p>
            <a:pPr algn="l" marL="431807" indent="-215904" lvl="1">
              <a:lnSpc>
                <a:spcPts val="2800"/>
              </a:lnSpc>
              <a:buFont typeface="Arial"/>
              <a:buChar char="•"/>
            </a:pPr>
            <a:r>
              <a:rPr lang="en-US" sz="2000">
                <a:solidFill>
                  <a:srgbClr val="000000"/>
                </a:solidFill>
                <a:latin typeface="Open Sauce Italics"/>
              </a:rPr>
              <a:t>printAccountBalance</a:t>
            </a:r>
          </a:p>
          <a:p>
            <a:pPr algn="l" marL="431807" indent="-215904" lvl="1">
              <a:lnSpc>
                <a:spcPts val="2800"/>
              </a:lnSpc>
              <a:buFont typeface="Arial"/>
              <a:buChar char="•"/>
            </a:pPr>
            <a:r>
              <a:rPr lang="en-US" sz="2000">
                <a:solidFill>
                  <a:srgbClr val="000000"/>
                </a:solidFill>
                <a:latin typeface="Open Sauce Italics"/>
              </a:rPr>
              <a:t>printTransactions</a:t>
            </a:r>
          </a:p>
        </p:txBody>
      </p:sp>
      <p:sp>
        <p:nvSpPr>
          <p:cNvPr name="TextBox 23" id="23"/>
          <p:cNvSpPr txBox="true"/>
          <p:nvPr/>
        </p:nvSpPr>
        <p:spPr>
          <a:xfrm rot="0">
            <a:off x="10475281" y="4846322"/>
            <a:ext cx="3080363" cy="439293"/>
          </a:xfrm>
          <a:prstGeom prst="rect">
            <a:avLst/>
          </a:prstGeom>
        </p:spPr>
        <p:txBody>
          <a:bodyPr anchor="t" rtlCol="false" tIns="0" lIns="0" bIns="0" rIns="0">
            <a:spAutoFit/>
          </a:bodyPr>
          <a:lstStyle/>
          <a:p>
            <a:pPr algn="l">
              <a:lnSpc>
                <a:spcPts val="3695"/>
              </a:lnSpc>
            </a:pPr>
            <a:r>
              <a:rPr lang="en-US" sz="2399">
                <a:solidFill>
                  <a:srgbClr val="000000"/>
                </a:solidFill>
                <a:latin typeface="Open Sauce Bold"/>
              </a:rPr>
              <a:t>Connection</a:t>
            </a:r>
          </a:p>
        </p:txBody>
      </p:sp>
      <p:sp>
        <p:nvSpPr>
          <p:cNvPr name="TextBox 24" id="24"/>
          <p:cNvSpPr txBox="true"/>
          <p:nvPr/>
        </p:nvSpPr>
        <p:spPr>
          <a:xfrm rot="0">
            <a:off x="9615708" y="5540716"/>
            <a:ext cx="7436173" cy="2111374"/>
          </a:xfrm>
          <a:prstGeom prst="rect">
            <a:avLst/>
          </a:prstGeom>
        </p:spPr>
        <p:txBody>
          <a:bodyPr anchor="t" rtlCol="false" tIns="0" lIns="0" bIns="0" rIns="0">
            <a:spAutoFit/>
          </a:bodyPr>
          <a:lstStyle/>
          <a:p>
            <a:pPr algn="l">
              <a:lnSpc>
                <a:spcPts val="2800"/>
              </a:lnSpc>
            </a:pPr>
            <a:r>
              <a:rPr lang="en-US" sz="2000">
                <a:solidFill>
                  <a:srgbClr val="000000"/>
                </a:solidFill>
                <a:latin typeface="Open Sauce"/>
              </a:rPr>
              <a:t>To run the connection command, it needed to be placed inside a try and catch, if we didn’t want to use the catch we needed to add a throw SQLExecption at the end of our method declaration. Once connection is established we send SQL queries through to the database that then get executed and read it back into the program to be displayed.</a:t>
            </a:r>
          </a:p>
        </p:txBody>
      </p:sp>
      <p:sp>
        <p:nvSpPr>
          <p:cNvPr name="TextBox 25" id="25"/>
          <p:cNvSpPr txBox="true"/>
          <p:nvPr/>
        </p:nvSpPr>
        <p:spPr>
          <a:xfrm rot="0">
            <a:off x="10506991" y="8082417"/>
            <a:ext cx="3080363" cy="439293"/>
          </a:xfrm>
          <a:prstGeom prst="rect">
            <a:avLst/>
          </a:prstGeom>
        </p:spPr>
        <p:txBody>
          <a:bodyPr anchor="t" rtlCol="false" tIns="0" lIns="0" bIns="0" rIns="0">
            <a:spAutoFit/>
          </a:bodyPr>
          <a:lstStyle/>
          <a:p>
            <a:pPr algn="l">
              <a:lnSpc>
                <a:spcPts val="3695"/>
              </a:lnSpc>
            </a:pPr>
            <a:r>
              <a:rPr lang="en-US" sz="2399">
                <a:solidFill>
                  <a:srgbClr val="000000"/>
                </a:solidFill>
                <a:latin typeface="Open Sauce Bold"/>
              </a:rPr>
              <a:t>Difficulties</a:t>
            </a:r>
          </a:p>
        </p:txBody>
      </p:sp>
      <p:sp>
        <p:nvSpPr>
          <p:cNvPr name="TextBox 26" id="26"/>
          <p:cNvSpPr txBox="true"/>
          <p:nvPr/>
        </p:nvSpPr>
        <p:spPr>
          <a:xfrm rot="0">
            <a:off x="9615708" y="8842647"/>
            <a:ext cx="7436173" cy="1054099"/>
          </a:xfrm>
          <a:prstGeom prst="rect">
            <a:avLst/>
          </a:prstGeom>
        </p:spPr>
        <p:txBody>
          <a:bodyPr anchor="t" rtlCol="false" tIns="0" lIns="0" bIns="0" rIns="0">
            <a:spAutoFit/>
          </a:bodyPr>
          <a:lstStyle/>
          <a:p>
            <a:pPr algn="l">
              <a:lnSpc>
                <a:spcPts val="2800"/>
              </a:lnSpc>
            </a:pPr>
            <a:r>
              <a:rPr lang="en-US" sz="2000">
                <a:solidFill>
                  <a:srgbClr val="000000"/>
                </a:solidFill>
                <a:latin typeface="Open Sauce"/>
              </a:rPr>
              <a:t>Formulating the try and catch turned out to be more challenging then expected.</a:t>
            </a:r>
          </a:p>
          <a:p>
            <a:pPr algn="l">
              <a:lnSpc>
                <a:spcPts val="2800"/>
              </a:lnSpc>
            </a:pPr>
            <a:r>
              <a:rPr lang="en-US" sz="2000">
                <a:solidFill>
                  <a:srgbClr val="000000"/>
                </a:solidFill>
                <a:latin typeface="Open Sauce"/>
              </a:rPr>
              <a:t>Database not found and Syntax errors.</a:t>
            </a:r>
          </a:p>
        </p:txBody>
      </p:sp>
      <p:sp>
        <p:nvSpPr>
          <p:cNvPr name="TextBox 27" id="27"/>
          <p:cNvSpPr txBox="true"/>
          <p:nvPr/>
        </p:nvSpPr>
        <p:spPr>
          <a:xfrm rot="0">
            <a:off x="9615708" y="170244"/>
            <a:ext cx="5794355" cy="926338"/>
          </a:xfrm>
          <a:prstGeom prst="rect">
            <a:avLst/>
          </a:prstGeom>
        </p:spPr>
        <p:txBody>
          <a:bodyPr anchor="t" rtlCol="false" tIns="0" lIns="0" bIns="0" rIns="0">
            <a:spAutoFit/>
          </a:bodyPr>
          <a:lstStyle/>
          <a:p>
            <a:pPr algn="l">
              <a:lnSpc>
                <a:spcPts val="6776"/>
              </a:lnSpc>
            </a:pPr>
            <a:r>
              <a:rPr lang="en-US" sz="5600">
                <a:solidFill>
                  <a:srgbClr val="000000"/>
                </a:solidFill>
                <a:latin typeface="Horizon"/>
              </a:rPr>
              <a:t>Java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82" r="0" b="-5184"/>
            </a:stretch>
          </a:blipFill>
        </p:spPr>
      </p:sp>
      <p:sp>
        <p:nvSpPr>
          <p:cNvPr name="Freeform 3" id="3"/>
          <p:cNvSpPr/>
          <p:nvPr/>
        </p:nvSpPr>
        <p:spPr>
          <a:xfrm flipH="false" flipV="false" rot="-10800000">
            <a:off x="180975" y="-1813729"/>
            <a:ext cx="5317997" cy="4114800"/>
          </a:xfrm>
          <a:custGeom>
            <a:avLst/>
            <a:gdLst/>
            <a:ahLst/>
            <a:cxnLst/>
            <a:rect r="r" b="b" t="t" l="l"/>
            <a:pathLst>
              <a:path h="4114800" w="5317997">
                <a:moveTo>
                  <a:pt x="0" y="0"/>
                </a:moveTo>
                <a:lnTo>
                  <a:pt x="5317997" y="0"/>
                </a:lnTo>
                <a:lnTo>
                  <a:pt x="531799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4289580" y="2060135"/>
            <a:ext cx="12081753" cy="7052723"/>
          </a:xfrm>
          <a:custGeom>
            <a:avLst/>
            <a:gdLst/>
            <a:ahLst/>
            <a:cxnLst/>
            <a:rect r="r" b="b" t="t" l="l"/>
            <a:pathLst>
              <a:path h="7052723" w="12081753">
                <a:moveTo>
                  <a:pt x="0" y="0"/>
                </a:moveTo>
                <a:lnTo>
                  <a:pt x="12081753" y="0"/>
                </a:lnTo>
                <a:lnTo>
                  <a:pt x="12081753" y="7052724"/>
                </a:lnTo>
                <a:lnTo>
                  <a:pt x="0" y="7052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665830" y="9661860"/>
            <a:ext cx="1186940" cy="201780"/>
          </a:xfrm>
          <a:custGeom>
            <a:avLst/>
            <a:gdLst/>
            <a:ahLst/>
            <a:cxnLst/>
            <a:rect r="r" b="b" t="t" l="l"/>
            <a:pathLst>
              <a:path h="201780" w="1186940">
                <a:moveTo>
                  <a:pt x="0" y="0"/>
                </a:moveTo>
                <a:lnTo>
                  <a:pt x="1186940" y="0"/>
                </a:lnTo>
                <a:lnTo>
                  <a:pt x="1186940" y="201779"/>
                </a:lnTo>
                <a:lnTo>
                  <a:pt x="0" y="2017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665830" y="946008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6665830" y="925830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238250" y="554743"/>
            <a:ext cx="9287660" cy="852015"/>
          </a:xfrm>
          <a:prstGeom prst="rect">
            <a:avLst/>
          </a:prstGeom>
        </p:spPr>
        <p:txBody>
          <a:bodyPr anchor="t" rtlCol="false" tIns="0" lIns="0" bIns="0" rIns="0">
            <a:spAutoFit/>
          </a:bodyPr>
          <a:lstStyle/>
          <a:p>
            <a:pPr algn="l">
              <a:lnSpc>
                <a:spcPts val="5835"/>
              </a:lnSpc>
            </a:pPr>
            <a:r>
              <a:rPr lang="en-US" sz="6016">
                <a:solidFill>
                  <a:srgbClr val="FFFFFF"/>
                </a:solidFill>
                <a:latin typeface="Horizon"/>
              </a:rPr>
              <a:t>How it works</a:t>
            </a:r>
          </a:p>
        </p:txBody>
      </p:sp>
      <p:sp>
        <p:nvSpPr>
          <p:cNvPr name="TextBox 9" id="9"/>
          <p:cNvSpPr txBox="true"/>
          <p:nvPr/>
        </p:nvSpPr>
        <p:spPr>
          <a:xfrm rot="0">
            <a:off x="1028700" y="2234396"/>
            <a:ext cx="3924689" cy="6228715"/>
          </a:xfrm>
          <a:prstGeom prst="rect">
            <a:avLst/>
          </a:prstGeom>
        </p:spPr>
        <p:txBody>
          <a:bodyPr anchor="t" rtlCol="false" tIns="0" lIns="0" bIns="0" rIns="0">
            <a:spAutoFit/>
          </a:bodyPr>
          <a:lstStyle/>
          <a:p>
            <a:pPr algn="l">
              <a:lnSpc>
                <a:spcPts val="3080"/>
              </a:lnSpc>
            </a:pPr>
            <a:r>
              <a:rPr lang="en-US" sz="2000">
                <a:solidFill>
                  <a:srgbClr val="FFFFFF"/>
                </a:solidFill>
                <a:latin typeface="Open Sauce"/>
              </a:rPr>
              <a:t>Connection - The MySQL Clients send connection requests to the MySQL Server. A connection request is simply a TCP-IP connect message sent to port 3306 on the server host machine.</a:t>
            </a:r>
          </a:p>
          <a:p>
            <a:pPr algn="l">
              <a:lnSpc>
                <a:spcPts val="3080"/>
              </a:lnSpc>
            </a:pPr>
          </a:p>
          <a:p>
            <a:pPr algn="l">
              <a:lnSpc>
                <a:spcPts val="3080"/>
              </a:lnSpc>
            </a:pPr>
            <a:r>
              <a:rPr lang="en-US" sz="2000">
                <a:solidFill>
                  <a:srgbClr val="FFFFFF"/>
                </a:solidFill>
                <a:latin typeface="Open Sauce"/>
              </a:rPr>
              <a:t>Receiver - Incoming connection requests are queued and then processed by the receiver thread one by one. The only job of the receiver thread is to create a user thread, further processing is done by the user thread.</a:t>
            </a:r>
          </a:p>
        </p:txBody>
      </p:sp>
      <p:sp>
        <p:nvSpPr>
          <p:cNvPr name="Freeform 10" id="10"/>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6194294" y="-431498"/>
            <a:ext cx="6133809" cy="1786472"/>
          </a:xfrm>
          <a:custGeom>
            <a:avLst/>
            <a:gdLst/>
            <a:ahLst/>
            <a:cxnLst/>
            <a:rect r="r" b="b" t="t" l="l"/>
            <a:pathLst>
              <a:path h="1786472" w="6133809">
                <a:moveTo>
                  <a:pt x="0" y="0"/>
                </a:moveTo>
                <a:lnTo>
                  <a:pt x="6133810" y="0"/>
                </a:lnTo>
                <a:lnTo>
                  <a:pt x="6133810" y="1786472"/>
                </a:lnTo>
                <a:lnTo>
                  <a:pt x="0" y="1786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2578679"/>
            <a:ext cx="10396287" cy="6133809"/>
          </a:xfrm>
          <a:custGeom>
            <a:avLst/>
            <a:gdLst/>
            <a:ahLst/>
            <a:cxnLst/>
            <a:rect r="r" b="b" t="t" l="l"/>
            <a:pathLst>
              <a:path h="6133809" w="10396287">
                <a:moveTo>
                  <a:pt x="0" y="0"/>
                </a:moveTo>
                <a:lnTo>
                  <a:pt x="10396287" y="0"/>
                </a:lnTo>
                <a:lnTo>
                  <a:pt x="10396287" y="6133810"/>
                </a:lnTo>
                <a:lnTo>
                  <a:pt x="0" y="6133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74225" y="367495"/>
            <a:ext cx="3524689" cy="2690442"/>
          </a:xfrm>
          <a:custGeom>
            <a:avLst/>
            <a:gdLst/>
            <a:ahLst/>
            <a:cxnLst/>
            <a:rect r="r" b="b" t="t" l="l"/>
            <a:pathLst>
              <a:path h="2690442" w="3524689">
                <a:moveTo>
                  <a:pt x="0" y="0"/>
                </a:moveTo>
                <a:lnTo>
                  <a:pt x="3524689" y="0"/>
                </a:lnTo>
                <a:lnTo>
                  <a:pt x="3524689" y="2690442"/>
                </a:lnTo>
                <a:lnTo>
                  <a:pt x="0" y="2690442"/>
                </a:lnTo>
                <a:lnTo>
                  <a:pt x="0" y="0"/>
                </a:lnTo>
                <a:close/>
              </a:path>
            </a:pathLst>
          </a:custGeom>
          <a:blipFill>
            <a:blip r:embed="rId6"/>
            <a:stretch>
              <a:fillRect l="-20253" t="0" r="0" b="0"/>
            </a:stretch>
          </a:blipFill>
        </p:spPr>
      </p:sp>
      <p:sp>
        <p:nvSpPr>
          <p:cNvPr name="Freeform 5" id="5"/>
          <p:cNvSpPr/>
          <p:nvPr/>
        </p:nvSpPr>
        <p:spPr>
          <a:xfrm flipH="false" flipV="false" rot="0">
            <a:off x="9557404" y="367495"/>
            <a:ext cx="3517496" cy="2690442"/>
          </a:xfrm>
          <a:custGeom>
            <a:avLst/>
            <a:gdLst/>
            <a:ahLst/>
            <a:cxnLst/>
            <a:rect r="r" b="b" t="t" l="l"/>
            <a:pathLst>
              <a:path h="2690442" w="3517496">
                <a:moveTo>
                  <a:pt x="0" y="0"/>
                </a:moveTo>
                <a:lnTo>
                  <a:pt x="3517495" y="0"/>
                </a:lnTo>
                <a:lnTo>
                  <a:pt x="3517495" y="2690442"/>
                </a:lnTo>
                <a:lnTo>
                  <a:pt x="0" y="2690442"/>
                </a:lnTo>
                <a:lnTo>
                  <a:pt x="0" y="0"/>
                </a:lnTo>
                <a:close/>
              </a:path>
            </a:pathLst>
          </a:custGeom>
          <a:blipFill>
            <a:blip r:embed="rId7"/>
            <a:stretch>
              <a:fillRect l="-24292" t="0" r="0" b="0"/>
            </a:stretch>
          </a:blipFill>
        </p:spPr>
      </p:sp>
      <p:sp>
        <p:nvSpPr>
          <p:cNvPr name="Freeform 6" id="6"/>
          <p:cNvSpPr/>
          <p:nvPr/>
        </p:nvSpPr>
        <p:spPr>
          <a:xfrm flipH="false" flipV="false" rot="0">
            <a:off x="-1308734" y="5029146"/>
            <a:ext cx="9770830" cy="5257854"/>
          </a:xfrm>
          <a:custGeom>
            <a:avLst/>
            <a:gdLst/>
            <a:ahLst/>
            <a:cxnLst/>
            <a:rect r="r" b="b" t="t" l="l"/>
            <a:pathLst>
              <a:path h="5257854" w="9770830">
                <a:moveTo>
                  <a:pt x="0" y="0"/>
                </a:moveTo>
                <a:lnTo>
                  <a:pt x="9770830" y="0"/>
                </a:lnTo>
                <a:lnTo>
                  <a:pt x="9770830" y="5257854"/>
                </a:lnTo>
                <a:lnTo>
                  <a:pt x="0" y="5257854"/>
                </a:lnTo>
                <a:lnTo>
                  <a:pt x="0" y="0"/>
                </a:lnTo>
                <a:close/>
              </a:path>
            </a:pathLst>
          </a:custGeom>
          <a:blipFill>
            <a:blip r:embed="rId8"/>
            <a:stretch>
              <a:fillRect l="0" t="-17756" r="-17176" b="-4728"/>
            </a:stretch>
          </a:blipFill>
        </p:spPr>
      </p:sp>
      <p:grpSp>
        <p:nvGrpSpPr>
          <p:cNvPr name="Group 7" id="7"/>
          <p:cNvGrpSpPr/>
          <p:nvPr/>
        </p:nvGrpSpPr>
        <p:grpSpPr>
          <a:xfrm rot="0">
            <a:off x="7862571" y="3086512"/>
            <a:ext cx="2562858" cy="2562858"/>
            <a:chOff x="0" y="0"/>
            <a:chExt cx="3417144" cy="3417144"/>
          </a:xfrm>
        </p:grpSpPr>
        <p:sp>
          <p:nvSpPr>
            <p:cNvPr name="Freeform 8" id="8"/>
            <p:cNvSpPr/>
            <p:nvPr/>
          </p:nvSpPr>
          <p:spPr>
            <a:xfrm flipH="false" flipV="false" rot="0">
              <a:off x="0" y="0"/>
              <a:ext cx="3417144" cy="3417144"/>
            </a:xfrm>
            <a:custGeom>
              <a:avLst/>
              <a:gdLst/>
              <a:ahLst/>
              <a:cxnLst/>
              <a:rect r="r" b="b" t="t" l="l"/>
              <a:pathLst>
                <a:path h="3417144" w="3417144">
                  <a:moveTo>
                    <a:pt x="0" y="0"/>
                  </a:moveTo>
                  <a:lnTo>
                    <a:pt x="3417144" y="0"/>
                  </a:lnTo>
                  <a:lnTo>
                    <a:pt x="3417144" y="3417144"/>
                  </a:lnTo>
                  <a:lnTo>
                    <a:pt x="0" y="34171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483775" y="491430"/>
              <a:ext cx="2449594" cy="2434284"/>
            </a:xfrm>
            <a:custGeom>
              <a:avLst/>
              <a:gdLst/>
              <a:ahLst/>
              <a:cxnLst/>
              <a:rect r="r" b="b" t="t" l="l"/>
              <a:pathLst>
                <a:path h="2434284" w="2449594">
                  <a:moveTo>
                    <a:pt x="0" y="0"/>
                  </a:moveTo>
                  <a:lnTo>
                    <a:pt x="2449594" y="0"/>
                  </a:lnTo>
                  <a:lnTo>
                    <a:pt x="2449594" y="2434284"/>
                  </a:lnTo>
                  <a:lnTo>
                    <a:pt x="0" y="24342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027458" y="1027458"/>
              <a:ext cx="1362227" cy="1362227"/>
            </a:xfrm>
            <a:custGeom>
              <a:avLst/>
              <a:gdLst/>
              <a:ahLst/>
              <a:cxnLst/>
              <a:rect r="r" b="b" t="t" l="l"/>
              <a:pathLst>
                <a:path h="1362227" w="1362227">
                  <a:moveTo>
                    <a:pt x="0" y="0"/>
                  </a:moveTo>
                  <a:lnTo>
                    <a:pt x="1362227" y="0"/>
                  </a:lnTo>
                  <a:lnTo>
                    <a:pt x="1362227" y="1362227"/>
                  </a:lnTo>
                  <a:lnTo>
                    <a:pt x="0" y="13622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Freeform 11" id="11"/>
          <p:cNvSpPr/>
          <p:nvPr/>
        </p:nvSpPr>
        <p:spPr>
          <a:xfrm flipH="false" flipV="false" rot="5400000">
            <a:off x="-1889271" y="-1889271"/>
            <a:ext cx="2727471" cy="2727471"/>
          </a:xfrm>
          <a:custGeom>
            <a:avLst/>
            <a:gdLst/>
            <a:ahLst/>
            <a:cxnLst/>
            <a:rect r="r" b="b" t="t" l="l"/>
            <a:pathLst>
              <a:path h="2727471" w="2727471">
                <a:moveTo>
                  <a:pt x="0" y="0"/>
                </a:moveTo>
                <a:lnTo>
                  <a:pt x="2727471" y="0"/>
                </a:lnTo>
                <a:lnTo>
                  <a:pt x="2727471" y="2727471"/>
                </a:lnTo>
                <a:lnTo>
                  <a:pt x="0" y="27274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9334500" y="5675278"/>
            <a:ext cx="445808" cy="542840"/>
          </a:xfrm>
          <a:custGeom>
            <a:avLst/>
            <a:gdLst/>
            <a:ahLst/>
            <a:cxnLst/>
            <a:rect r="r" b="b" t="t" l="l"/>
            <a:pathLst>
              <a:path h="542840" w="445808">
                <a:moveTo>
                  <a:pt x="0" y="0"/>
                </a:moveTo>
                <a:lnTo>
                  <a:pt x="445808" y="0"/>
                </a:lnTo>
                <a:lnTo>
                  <a:pt x="445808" y="542840"/>
                </a:lnTo>
                <a:lnTo>
                  <a:pt x="0" y="54284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5" id="15"/>
          <p:cNvSpPr/>
          <p:nvPr/>
        </p:nvSpPr>
        <p:spPr>
          <a:xfrm flipH="false" flipV="false" rot="0">
            <a:off x="9334500" y="7949487"/>
            <a:ext cx="614147" cy="614147"/>
          </a:xfrm>
          <a:custGeom>
            <a:avLst/>
            <a:gdLst/>
            <a:ahLst/>
            <a:cxnLst/>
            <a:rect r="r" b="b" t="t" l="l"/>
            <a:pathLst>
              <a:path h="614147" w="614147">
                <a:moveTo>
                  <a:pt x="0" y="0"/>
                </a:moveTo>
                <a:lnTo>
                  <a:pt x="614147" y="0"/>
                </a:lnTo>
                <a:lnTo>
                  <a:pt x="614147" y="614147"/>
                </a:lnTo>
                <a:lnTo>
                  <a:pt x="0" y="61414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6" id="16"/>
          <p:cNvSpPr txBox="true"/>
          <p:nvPr/>
        </p:nvSpPr>
        <p:spPr>
          <a:xfrm rot="0">
            <a:off x="838200" y="385538"/>
            <a:ext cx="7529763" cy="1783588"/>
          </a:xfrm>
          <a:prstGeom prst="rect">
            <a:avLst/>
          </a:prstGeom>
        </p:spPr>
        <p:txBody>
          <a:bodyPr anchor="t" rtlCol="false" tIns="0" lIns="0" bIns="0" rIns="0">
            <a:spAutoFit/>
          </a:bodyPr>
          <a:lstStyle/>
          <a:p>
            <a:pPr algn="l">
              <a:lnSpc>
                <a:spcPts val="6776"/>
              </a:lnSpc>
            </a:pPr>
            <a:r>
              <a:rPr lang="en-US" sz="5600">
                <a:solidFill>
                  <a:srgbClr val="000000"/>
                </a:solidFill>
                <a:latin typeface="Horizon"/>
              </a:rPr>
              <a:t>TESTING AND REFINING</a:t>
            </a:r>
          </a:p>
        </p:txBody>
      </p:sp>
      <p:sp>
        <p:nvSpPr>
          <p:cNvPr name="TextBox 17" id="17"/>
          <p:cNvSpPr txBox="true"/>
          <p:nvPr/>
        </p:nvSpPr>
        <p:spPr>
          <a:xfrm rot="0">
            <a:off x="9334500" y="6426122"/>
            <a:ext cx="8379471" cy="1151890"/>
          </a:xfrm>
          <a:prstGeom prst="rect">
            <a:avLst/>
          </a:prstGeom>
        </p:spPr>
        <p:txBody>
          <a:bodyPr anchor="t" rtlCol="false" tIns="0" lIns="0" bIns="0" rIns="0">
            <a:spAutoFit/>
          </a:bodyPr>
          <a:lstStyle/>
          <a:p>
            <a:pPr algn="l">
              <a:lnSpc>
                <a:spcPts val="3080"/>
              </a:lnSpc>
            </a:pPr>
            <a:r>
              <a:rPr lang="en-US" sz="2000">
                <a:solidFill>
                  <a:srgbClr val="000000"/>
                </a:solidFill>
                <a:latin typeface="Open Sauce"/>
              </a:rPr>
              <a:t>We wrote three different test cases. Each one matching that of the requirements provided to use. I will have one failed test case as we do not have an account that total of transaction equals 0.</a:t>
            </a:r>
          </a:p>
        </p:txBody>
      </p:sp>
      <p:sp>
        <p:nvSpPr>
          <p:cNvPr name="TextBox 18" id="18"/>
          <p:cNvSpPr txBox="true"/>
          <p:nvPr/>
        </p:nvSpPr>
        <p:spPr>
          <a:xfrm rot="0">
            <a:off x="10178900" y="5720003"/>
            <a:ext cx="4032377" cy="405764"/>
          </a:xfrm>
          <a:prstGeom prst="rect">
            <a:avLst/>
          </a:prstGeom>
        </p:spPr>
        <p:txBody>
          <a:bodyPr anchor="t" rtlCol="false" tIns="0" lIns="0" bIns="0" rIns="0">
            <a:spAutoFit/>
          </a:bodyPr>
          <a:lstStyle/>
          <a:p>
            <a:pPr algn="l">
              <a:lnSpc>
                <a:spcPts val="3360"/>
              </a:lnSpc>
              <a:spcBef>
                <a:spcPct val="0"/>
              </a:spcBef>
            </a:pPr>
            <a:r>
              <a:rPr lang="en-US" sz="2400">
                <a:solidFill>
                  <a:srgbClr val="000000"/>
                </a:solidFill>
                <a:latin typeface="Open Sauce Bold"/>
              </a:rPr>
              <a:t>Test Written</a:t>
            </a:r>
          </a:p>
        </p:txBody>
      </p:sp>
      <p:sp>
        <p:nvSpPr>
          <p:cNvPr name="TextBox 19" id="19"/>
          <p:cNvSpPr txBox="true"/>
          <p:nvPr/>
        </p:nvSpPr>
        <p:spPr>
          <a:xfrm rot="0">
            <a:off x="1028700" y="2449143"/>
            <a:ext cx="6495672" cy="2111374"/>
          </a:xfrm>
          <a:prstGeom prst="rect">
            <a:avLst/>
          </a:prstGeom>
        </p:spPr>
        <p:txBody>
          <a:bodyPr anchor="t" rtlCol="false" tIns="0" lIns="0" bIns="0" rIns="0">
            <a:spAutoFit/>
          </a:bodyPr>
          <a:lstStyle/>
          <a:p>
            <a:pPr algn="l">
              <a:lnSpc>
                <a:spcPts val="2800"/>
              </a:lnSpc>
            </a:pPr>
            <a:r>
              <a:rPr lang="en-US" sz="2000" spc="74">
                <a:solidFill>
                  <a:srgbClr val="000000"/>
                </a:solidFill>
                <a:latin typeface="Open Sauce"/>
              </a:rPr>
              <a:t>For the testing we used the JUnit framework.</a:t>
            </a:r>
          </a:p>
          <a:p>
            <a:pPr algn="l">
              <a:lnSpc>
                <a:spcPts val="2800"/>
              </a:lnSpc>
            </a:pPr>
            <a:r>
              <a:rPr lang="en-US" sz="2000" spc="74">
                <a:solidFill>
                  <a:srgbClr val="000000"/>
                </a:solidFill>
                <a:latin typeface="Open Sauce"/>
              </a:rPr>
              <a:t>We used it as:</a:t>
            </a:r>
          </a:p>
          <a:p>
            <a:pPr algn="l" marL="431807" indent="-215904" lvl="1">
              <a:lnSpc>
                <a:spcPts val="2800"/>
              </a:lnSpc>
              <a:buFont typeface="Arial"/>
              <a:buChar char="•"/>
            </a:pPr>
            <a:r>
              <a:rPr lang="en-US" sz="2000" spc="74">
                <a:solidFill>
                  <a:srgbClr val="000000"/>
                </a:solidFill>
                <a:latin typeface="Open Sauce"/>
              </a:rPr>
              <a:t>Simple framework for writing automated, self-verifying tests in Java</a:t>
            </a:r>
          </a:p>
          <a:p>
            <a:pPr algn="l" marL="431807" indent="-215904" lvl="1">
              <a:lnSpc>
                <a:spcPts val="2800"/>
              </a:lnSpc>
              <a:buFont typeface="Arial"/>
              <a:buChar char="•"/>
            </a:pPr>
            <a:r>
              <a:rPr lang="en-US" sz="2000" spc="74">
                <a:solidFill>
                  <a:srgbClr val="000000"/>
                </a:solidFill>
                <a:latin typeface="Open Sauce"/>
              </a:rPr>
              <a:t>Support for test assertions</a:t>
            </a:r>
          </a:p>
          <a:p>
            <a:pPr algn="l" marL="431807" indent="-215904" lvl="1">
              <a:lnSpc>
                <a:spcPts val="2800"/>
              </a:lnSpc>
              <a:buFont typeface="Arial"/>
              <a:buChar char="•"/>
            </a:pPr>
            <a:r>
              <a:rPr lang="en-US" sz="2000" spc="74">
                <a:solidFill>
                  <a:srgbClr val="000000"/>
                </a:solidFill>
                <a:latin typeface="Open Sauce"/>
              </a:rPr>
              <a:t>Test suite development</a:t>
            </a:r>
          </a:p>
        </p:txBody>
      </p:sp>
      <p:sp>
        <p:nvSpPr>
          <p:cNvPr name="TextBox 20" id="20"/>
          <p:cNvSpPr txBox="true"/>
          <p:nvPr/>
        </p:nvSpPr>
        <p:spPr>
          <a:xfrm rot="0">
            <a:off x="10225783" y="7998814"/>
            <a:ext cx="3080363" cy="439293"/>
          </a:xfrm>
          <a:prstGeom prst="rect">
            <a:avLst/>
          </a:prstGeom>
        </p:spPr>
        <p:txBody>
          <a:bodyPr anchor="t" rtlCol="false" tIns="0" lIns="0" bIns="0" rIns="0">
            <a:spAutoFit/>
          </a:bodyPr>
          <a:lstStyle/>
          <a:p>
            <a:pPr algn="l">
              <a:lnSpc>
                <a:spcPts val="3695"/>
              </a:lnSpc>
            </a:pPr>
            <a:r>
              <a:rPr lang="en-US" sz="2399">
                <a:solidFill>
                  <a:srgbClr val="000000"/>
                </a:solidFill>
                <a:latin typeface="Open Sauce Bold"/>
              </a:rPr>
              <a:t>Difficulties</a:t>
            </a:r>
          </a:p>
        </p:txBody>
      </p:sp>
      <p:sp>
        <p:nvSpPr>
          <p:cNvPr name="TextBox 21" id="21"/>
          <p:cNvSpPr txBox="true"/>
          <p:nvPr/>
        </p:nvSpPr>
        <p:spPr>
          <a:xfrm rot="0">
            <a:off x="9334500" y="8611259"/>
            <a:ext cx="8379471" cy="1151890"/>
          </a:xfrm>
          <a:prstGeom prst="rect">
            <a:avLst/>
          </a:prstGeom>
        </p:spPr>
        <p:txBody>
          <a:bodyPr anchor="t" rtlCol="false" tIns="0" lIns="0" bIns="0" rIns="0">
            <a:spAutoFit/>
          </a:bodyPr>
          <a:lstStyle/>
          <a:p>
            <a:pPr algn="l">
              <a:lnSpc>
                <a:spcPts val="3080"/>
              </a:lnSpc>
            </a:pPr>
            <a:r>
              <a:rPr lang="en-US" sz="2000">
                <a:solidFill>
                  <a:srgbClr val="000000"/>
                </a:solidFill>
                <a:latin typeface="Open Sauce"/>
              </a:rPr>
              <a:t>Making the connection public for it to transfer across classes and to be used inside the test cases required additional support as we needed to create a new class for Database Connection Manager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sp>
        <p:nvSpPr>
          <p:cNvPr name="TextBox 3" id="3"/>
          <p:cNvSpPr txBox="true"/>
          <p:nvPr/>
        </p:nvSpPr>
        <p:spPr>
          <a:xfrm rot="0">
            <a:off x="1028700" y="7510495"/>
            <a:ext cx="12513217" cy="1739899"/>
          </a:xfrm>
          <a:prstGeom prst="rect">
            <a:avLst/>
          </a:prstGeom>
        </p:spPr>
        <p:txBody>
          <a:bodyPr anchor="t" rtlCol="false" tIns="0" lIns="0" bIns="0" rIns="0">
            <a:spAutoFit/>
          </a:bodyPr>
          <a:lstStyle/>
          <a:p>
            <a:pPr algn="l">
              <a:lnSpc>
                <a:spcPts val="13300"/>
              </a:lnSpc>
            </a:pPr>
            <a:r>
              <a:rPr lang="en-US" sz="9500" spc="883">
                <a:solidFill>
                  <a:srgbClr val="FFDE59"/>
                </a:solidFill>
                <a:latin typeface="Horizo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DAGGsWXY0yo</dc:identifier>
  <dcterms:modified xsi:type="dcterms:W3CDTF">2011-08-01T06:04:30Z</dcterms:modified>
  <cp:revision>1</cp:revision>
  <dc:title>SQL Presentation</dc:title>
</cp:coreProperties>
</file>